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1"/>
    <p:sldMasterId id="2147483648" r:id="rId2"/>
  </p:sldMasterIdLst>
  <p:notesMasterIdLst>
    <p:notesMasterId r:id="rId10"/>
  </p:notesMasterIdLst>
  <p:handoutMasterIdLst>
    <p:handoutMasterId r:id="rId11"/>
  </p:handoutMasterIdLst>
  <p:sldIdLst>
    <p:sldId id="827" r:id="rId3"/>
    <p:sldId id="878" r:id="rId4"/>
    <p:sldId id="879" r:id="rId5"/>
    <p:sldId id="880" r:id="rId6"/>
    <p:sldId id="881" r:id="rId7"/>
    <p:sldId id="883" r:id="rId8"/>
    <p:sldId id="882"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585A"/>
    <a:srgbClr val="404040"/>
    <a:srgbClr val="F84A04"/>
    <a:srgbClr val="FB6B00"/>
    <a:srgbClr val="FB6500"/>
    <a:srgbClr val="F75704"/>
    <a:srgbClr val="EF2E0A"/>
    <a:srgbClr val="FB6A00"/>
    <a:srgbClr val="FDA108"/>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4762" autoAdjust="0"/>
  </p:normalViewPr>
  <p:slideViewPr>
    <p:cSldViewPr snapToGrid="0" showGuides="1">
      <p:cViewPr varScale="1">
        <p:scale>
          <a:sx n="91" d="100"/>
          <a:sy n="91" d="100"/>
        </p:scale>
        <p:origin x="76" y="236"/>
      </p:cViewPr>
      <p:guideLst/>
    </p:cSldViewPr>
  </p:slideViewPr>
  <p:outlineViewPr>
    <p:cViewPr>
      <p:scale>
        <a:sx n="33" d="100"/>
        <a:sy n="33" d="100"/>
      </p:scale>
      <p:origin x="0" y="-256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6" d="100"/>
          <a:sy n="86" d="100"/>
        </p:scale>
        <p:origin x="33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 employees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29</c:v>
                </c:pt>
                <c:pt idx="1">
                  <c:v>18</c:v>
                </c:pt>
                <c:pt idx="2">
                  <c:v>19</c:v>
                </c:pt>
              </c:numCache>
            </c:numRef>
          </c:val>
          <c:extLst>
            <c:ext xmlns:c16="http://schemas.microsoft.com/office/drawing/2014/chart" uri="{C3380CC4-5D6E-409C-BE32-E72D297353CC}">
              <c16:uniqueId val="{00000000-CDD5-45A9-8C91-518244D94583}"/>
            </c:ext>
          </c:extLst>
        </c:ser>
        <c:ser>
          <c:idx val="1"/>
          <c:order val="1"/>
          <c:tx>
            <c:strRef>
              <c:f>Sheet1!$D$1</c:f>
              <c:strCache>
                <c:ptCount val="1"/>
                <c:pt idx="0">
                  <c:v>Some employees</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A-CDD5-45A9-8C91-518244D9458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0</c:formatCode>
                <c:ptCount val="3"/>
                <c:pt idx="0">
                  <c:v>71</c:v>
                </c:pt>
                <c:pt idx="1">
                  <c:v>82</c:v>
                </c:pt>
                <c:pt idx="2">
                  <c:v>81</c:v>
                </c:pt>
              </c:numCache>
            </c:numRef>
          </c:val>
          <c:extLst>
            <c:ext xmlns:c16="http://schemas.microsoft.com/office/drawing/2014/chart" uri="{C3380CC4-5D6E-409C-BE32-E72D297353CC}">
              <c16:uniqueId val="{00000001-CDD5-45A9-8C91-518244D94583}"/>
            </c:ext>
          </c:extLst>
        </c:ser>
        <c:ser>
          <c:idx val="2"/>
          <c:order val="2"/>
          <c:tx>
            <c:strRef>
              <c:f>Sheet1!$C$1</c:f>
              <c:strCache>
                <c:ptCount val="1"/>
                <c:pt idx="0">
                  <c:v>All employees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General</c:formatCode>
                <c:ptCount val="3"/>
              </c:numCache>
            </c:numRef>
          </c:val>
          <c:extLst>
            <c:ext xmlns:c16="http://schemas.microsoft.com/office/drawing/2014/chart" uri="{C3380CC4-5D6E-409C-BE32-E72D297353CC}">
              <c16:uniqueId val="{00000002-CDD5-45A9-8C91-518244D94583}"/>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Estimated share of the workforce - 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D5-45A9-8C91-518244D94583}"/>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D5-45A9-8C91-518244D94583}"/>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7-CDD5-45A9-8C91-518244D94583}"/>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32</c:v>
                </c:pt>
                <c:pt idx="1">
                  <c:v>55</c:v>
                </c:pt>
                <c:pt idx="2">
                  <c:v>44</c:v>
                </c:pt>
              </c:numCache>
            </c:numRef>
          </c:val>
          <c:smooth val="0"/>
          <c:extLst>
            <c:ext xmlns:c16="http://schemas.microsoft.com/office/drawing/2014/chart" uri="{C3380CC4-5D6E-409C-BE32-E72D297353CC}">
              <c16:uniqueId val="{00000004-CDD5-45A9-8C91-518244D94583}"/>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30</c:v>
                </c:pt>
                <c:pt idx="1">
                  <c:v>21</c:v>
                </c:pt>
                <c:pt idx="2">
                  <c:v>23</c:v>
                </c:pt>
              </c:numCache>
            </c:numRef>
          </c:val>
          <c:extLst>
            <c:ext xmlns:c16="http://schemas.microsoft.com/office/drawing/2014/chart" uri="{C3380CC4-5D6E-409C-BE32-E72D297353CC}">
              <c16:uniqueId val="{00000000-0FC0-4BB6-9846-EA3D3786F8CF}"/>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1-0FC0-4BB6-9846-EA3D3786F8CF}"/>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70</c:v>
                </c:pt>
                <c:pt idx="1">
                  <c:v>79</c:v>
                </c:pt>
                <c:pt idx="2">
                  <c:v>77</c:v>
                </c:pt>
              </c:numCache>
            </c:numRef>
          </c:val>
          <c:extLst>
            <c:ext xmlns:c16="http://schemas.microsoft.com/office/drawing/2014/chart" uri="{C3380CC4-5D6E-409C-BE32-E72D297353CC}">
              <c16:uniqueId val="{00000002-0FC0-4BB6-9846-EA3D3786F8CF}"/>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3-0FC0-4BB6-9846-EA3D3786F8CF}"/>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FC0-4BB6-9846-EA3D3786F8CF}"/>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C0-4BB6-9846-EA3D3786F8CF}"/>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6-0FC0-4BB6-9846-EA3D3786F8CF}"/>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29</c:v>
                </c:pt>
                <c:pt idx="1">
                  <c:v>44</c:v>
                </c:pt>
                <c:pt idx="2">
                  <c:v>37</c:v>
                </c:pt>
              </c:numCache>
            </c:numRef>
          </c:val>
          <c:smooth val="0"/>
          <c:extLst>
            <c:ext xmlns:c16="http://schemas.microsoft.com/office/drawing/2014/chart" uri="{C3380CC4-5D6E-409C-BE32-E72D297353CC}">
              <c16:uniqueId val="{00000007-0FC0-4BB6-9846-EA3D3786F8CF}"/>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36</c:v>
                </c:pt>
                <c:pt idx="1">
                  <c:v>28</c:v>
                </c:pt>
                <c:pt idx="2">
                  <c:v>31</c:v>
                </c:pt>
              </c:numCache>
            </c:numRef>
          </c:val>
          <c:extLst>
            <c:ext xmlns:c16="http://schemas.microsoft.com/office/drawing/2014/chart" uri="{C3380CC4-5D6E-409C-BE32-E72D297353CC}">
              <c16:uniqueId val="{00000000-4031-48F7-8DA9-85D886E5BD33}"/>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1-4031-48F7-8DA9-85D886E5BD3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64</c:v>
                </c:pt>
                <c:pt idx="1">
                  <c:v>72</c:v>
                </c:pt>
                <c:pt idx="2">
                  <c:v>69</c:v>
                </c:pt>
              </c:numCache>
            </c:numRef>
          </c:val>
          <c:extLst>
            <c:ext xmlns:c16="http://schemas.microsoft.com/office/drawing/2014/chart" uri="{C3380CC4-5D6E-409C-BE32-E72D297353CC}">
              <c16:uniqueId val="{00000002-4031-48F7-8DA9-85D886E5BD33}"/>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3-4031-48F7-8DA9-85D886E5BD33}"/>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31-48F7-8DA9-85D886E5BD33}"/>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31-48F7-8DA9-85D886E5BD33}"/>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6-4031-48F7-8DA9-85D886E5BD33}"/>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25</c:v>
                </c:pt>
                <c:pt idx="1">
                  <c:v>43</c:v>
                </c:pt>
                <c:pt idx="2">
                  <c:v>33</c:v>
                </c:pt>
              </c:numCache>
            </c:numRef>
          </c:val>
          <c:smooth val="0"/>
          <c:extLst>
            <c:ext xmlns:c16="http://schemas.microsoft.com/office/drawing/2014/chart" uri="{C3380CC4-5D6E-409C-BE32-E72D297353CC}">
              <c16:uniqueId val="{00000007-4031-48F7-8DA9-85D886E5BD33}"/>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22</c:v>
                </c:pt>
                <c:pt idx="1">
                  <c:v>8</c:v>
                </c:pt>
                <c:pt idx="2">
                  <c:v>9</c:v>
                </c:pt>
              </c:numCache>
            </c:numRef>
          </c:val>
          <c:extLst>
            <c:ext xmlns:c16="http://schemas.microsoft.com/office/drawing/2014/chart" uri="{C3380CC4-5D6E-409C-BE32-E72D297353CC}">
              <c16:uniqueId val="{00000000-CDD5-45A9-8C91-518244D94583}"/>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A-CDD5-45A9-8C91-518244D9458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78</c:v>
                </c:pt>
                <c:pt idx="1">
                  <c:v>92</c:v>
                </c:pt>
                <c:pt idx="2">
                  <c:v>91</c:v>
                </c:pt>
              </c:numCache>
            </c:numRef>
          </c:val>
          <c:extLst>
            <c:ext xmlns:c16="http://schemas.microsoft.com/office/drawing/2014/chart" uri="{C3380CC4-5D6E-409C-BE32-E72D297353CC}">
              <c16:uniqueId val="{00000001-CDD5-45A9-8C91-518244D94583}"/>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2-CDD5-45A9-8C91-518244D94583}"/>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D5-45A9-8C91-518244D94583}"/>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D5-45A9-8C91-518244D94583}"/>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7-CDD5-45A9-8C91-518244D94583}"/>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33</c:v>
                </c:pt>
                <c:pt idx="1">
                  <c:v>57</c:v>
                </c:pt>
                <c:pt idx="2">
                  <c:v>45</c:v>
                </c:pt>
              </c:numCache>
            </c:numRef>
          </c:val>
          <c:smooth val="0"/>
          <c:extLst>
            <c:ext xmlns:c16="http://schemas.microsoft.com/office/drawing/2014/chart" uri="{C3380CC4-5D6E-409C-BE32-E72D297353CC}">
              <c16:uniqueId val="{00000004-CDD5-45A9-8C91-518244D94583}"/>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15</c:v>
                </c:pt>
                <c:pt idx="1">
                  <c:v>9</c:v>
                </c:pt>
                <c:pt idx="2">
                  <c:v>10</c:v>
                </c:pt>
              </c:numCache>
            </c:numRef>
          </c:val>
          <c:extLst>
            <c:ext xmlns:c16="http://schemas.microsoft.com/office/drawing/2014/chart" uri="{C3380CC4-5D6E-409C-BE32-E72D297353CC}">
              <c16:uniqueId val="{00000000-CDD5-45A9-8C91-518244D94583}"/>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A-CDD5-45A9-8C91-518244D9458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85</c:v>
                </c:pt>
                <c:pt idx="1">
                  <c:v>91</c:v>
                </c:pt>
                <c:pt idx="2">
                  <c:v>90</c:v>
                </c:pt>
              </c:numCache>
            </c:numRef>
          </c:val>
          <c:extLst>
            <c:ext xmlns:c16="http://schemas.microsoft.com/office/drawing/2014/chart" uri="{C3380CC4-5D6E-409C-BE32-E72D297353CC}">
              <c16:uniqueId val="{00000001-CDD5-45A9-8C91-518244D94583}"/>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2-CDD5-45A9-8C91-518244D94583}"/>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D5-45A9-8C91-518244D94583}"/>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D5-45A9-8C91-518244D94583}"/>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7-CDD5-45A9-8C91-518244D94583}"/>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28</c:v>
                </c:pt>
                <c:pt idx="1">
                  <c:v>50</c:v>
                </c:pt>
                <c:pt idx="2">
                  <c:v>38</c:v>
                </c:pt>
              </c:numCache>
            </c:numRef>
          </c:val>
          <c:smooth val="0"/>
          <c:extLst>
            <c:ext xmlns:c16="http://schemas.microsoft.com/office/drawing/2014/chart" uri="{C3380CC4-5D6E-409C-BE32-E72D297353CC}">
              <c16:uniqueId val="{00000004-CDD5-45A9-8C91-518244D94583}"/>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 employees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32</c:v>
                </c:pt>
                <c:pt idx="1">
                  <c:v>24</c:v>
                </c:pt>
                <c:pt idx="2">
                  <c:v>26</c:v>
                </c:pt>
              </c:numCache>
            </c:numRef>
          </c:val>
          <c:extLst>
            <c:ext xmlns:c16="http://schemas.microsoft.com/office/drawing/2014/chart" uri="{C3380CC4-5D6E-409C-BE32-E72D297353CC}">
              <c16:uniqueId val="{00000000-CDD5-45A9-8C91-518244D94583}"/>
            </c:ext>
          </c:extLst>
        </c:ser>
        <c:ser>
          <c:idx val="1"/>
          <c:order val="1"/>
          <c:tx>
            <c:strRef>
              <c:f>Sheet1!$C$1</c:f>
              <c:strCache>
                <c:ptCount val="1"/>
                <c:pt idx="0">
                  <c:v>Some employees</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A-CDD5-45A9-8C91-518244D9458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68</c:v>
                </c:pt>
                <c:pt idx="1">
                  <c:v>76</c:v>
                </c:pt>
                <c:pt idx="2">
                  <c:v>74</c:v>
                </c:pt>
              </c:numCache>
            </c:numRef>
          </c:val>
          <c:extLst>
            <c:ext xmlns:c16="http://schemas.microsoft.com/office/drawing/2014/chart" uri="{C3380CC4-5D6E-409C-BE32-E72D297353CC}">
              <c16:uniqueId val="{00000001-CDD5-45A9-8C91-518244D94583}"/>
            </c:ext>
          </c:extLst>
        </c:ser>
        <c:ser>
          <c:idx val="2"/>
          <c:order val="2"/>
          <c:tx>
            <c:strRef>
              <c:f>Sheet1!$D$1</c:f>
              <c:strCache>
                <c:ptCount val="1"/>
                <c:pt idx="0">
                  <c:v>All employees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2-CDD5-45A9-8C91-518244D94583}"/>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Estimated share of the workforce - 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D5-45A9-8C91-518244D94583}"/>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D5-45A9-8C91-518244D94583}"/>
                </c:ext>
              </c:extLst>
            </c:dLbl>
            <c:dLbl>
              <c:idx val="2"/>
              <c:layout>
                <c:manualLayout>
                  <c:x val="-0.12646438685575115"/>
                  <c:y val="-5.592117519145643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3"/>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7-CDD5-45A9-8C91-518244D945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General</c:formatCode>
                <c:ptCount val="3"/>
                <c:pt idx="0">
                  <c:v>29</c:v>
                </c:pt>
                <c:pt idx="1">
                  <c:v>44</c:v>
                </c:pt>
                <c:pt idx="2">
                  <c:v>36</c:v>
                </c:pt>
              </c:numCache>
            </c:numRef>
          </c:val>
          <c:smooth val="0"/>
          <c:extLst>
            <c:ext xmlns:c16="http://schemas.microsoft.com/office/drawing/2014/chart" uri="{C3380CC4-5D6E-409C-BE32-E72D297353CC}">
              <c16:uniqueId val="{00000004-CDD5-45A9-8C91-518244D94583}"/>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General"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34</c:v>
                </c:pt>
                <c:pt idx="1">
                  <c:v>30</c:v>
                </c:pt>
                <c:pt idx="2">
                  <c:v>34</c:v>
                </c:pt>
              </c:numCache>
            </c:numRef>
          </c:val>
          <c:extLst>
            <c:ext xmlns:c16="http://schemas.microsoft.com/office/drawing/2014/chart" uri="{C3380CC4-5D6E-409C-BE32-E72D297353CC}">
              <c16:uniqueId val="{00000000-2B67-4FBE-AAEA-1D652081D41B}"/>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1-2B67-4FBE-AAEA-1D652081D41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66</c:v>
                </c:pt>
                <c:pt idx="1">
                  <c:v>70</c:v>
                </c:pt>
                <c:pt idx="2">
                  <c:v>66</c:v>
                </c:pt>
              </c:numCache>
            </c:numRef>
          </c:val>
          <c:extLst>
            <c:ext xmlns:c16="http://schemas.microsoft.com/office/drawing/2014/chart" uri="{C3380CC4-5D6E-409C-BE32-E72D297353CC}">
              <c16:uniqueId val="{00000002-2B67-4FBE-AAEA-1D652081D41B}"/>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3-2B67-4FBE-AAEA-1D652081D41B}"/>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67-4FBE-AAEA-1D652081D41B}"/>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67-4FBE-AAEA-1D652081D41B}"/>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6-2B67-4FBE-AAEA-1D652081D41B}"/>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26</c:v>
                </c:pt>
                <c:pt idx="1">
                  <c:v>31</c:v>
                </c:pt>
                <c:pt idx="2">
                  <c:v>25</c:v>
                </c:pt>
              </c:numCache>
            </c:numRef>
          </c:val>
          <c:smooth val="0"/>
          <c:extLst>
            <c:ext xmlns:c16="http://schemas.microsoft.com/office/drawing/2014/chart" uri="{C3380CC4-5D6E-409C-BE32-E72D297353CC}">
              <c16:uniqueId val="{00000007-2B67-4FBE-AAEA-1D652081D41B}"/>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38</c:v>
                </c:pt>
                <c:pt idx="1">
                  <c:v>31</c:v>
                </c:pt>
                <c:pt idx="2">
                  <c:v>34</c:v>
                </c:pt>
              </c:numCache>
            </c:numRef>
          </c:val>
          <c:extLst>
            <c:ext xmlns:c16="http://schemas.microsoft.com/office/drawing/2014/chart" uri="{C3380CC4-5D6E-409C-BE32-E72D297353CC}">
              <c16:uniqueId val="{00000000-2B67-4FBE-AAEA-1D652081D41B}"/>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1-2B67-4FBE-AAEA-1D652081D41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62</c:v>
                </c:pt>
                <c:pt idx="1">
                  <c:v>69</c:v>
                </c:pt>
                <c:pt idx="2">
                  <c:v>66</c:v>
                </c:pt>
              </c:numCache>
            </c:numRef>
          </c:val>
          <c:extLst>
            <c:ext xmlns:c16="http://schemas.microsoft.com/office/drawing/2014/chart" uri="{C3380CC4-5D6E-409C-BE32-E72D297353CC}">
              <c16:uniqueId val="{00000002-2B67-4FBE-AAEA-1D652081D41B}"/>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3-2B67-4FBE-AAEA-1D652081D41B}"/>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67-4FBE-AAEA-1D652081D41B}"/>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67-4FBE-AAEA-1D652081D41B}"/>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6-2B67-4FBE-AAEA-1D652081D41B}"/>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30</c:v>
                </c:pt>
                <c:pt idx="1">
                  <c:v>36</c:v>
                </c:pt>
                <c:pt idx="2">
                  <c:v>31</c:v>
                </c:pt>
              </c:numCache>
            </c:numRef>
          </c:val>
          <c:smooth val="0"/>
          <c:extLst>
            <c:ext xmlns:c16="http://schemas.microsoft.com/office/drawing/2014/chart" uri="{C3380CC4-5D6E-409C-BE32-E72D297353CC}">
              <c16:uniqueId val="{00000007-2B67-4FBE-AAEA-1D652081D41B}"/>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41</c:v>
                </c:pt>
                <c:pt idx="1">
                  <c:v>35</c:v>
                </c:pt>
                <c:pt idx="2">
                  <c:v>38</c:v>
                </c:pt>
              </c:numCache>
            </c:numRef>
          </c:val>
          <c:extLst>
            <c:ext xmlns:c16="http://schemas.microsoft.com/office/drawing/2014/chart" uri="{C3380CC4-5D6E-409C-BE32-E72D297353CC}">
              <c16:uniqueId val="{00000000-2B67-4FBE-AAEA-1D652081D41B}"/>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1-2B67-4FBE-AAEA-1D652081D41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59</c:v>
                </c:pt>
                <c:pt idx="1">
                  <c:v>65</c:v>
                </c:pt>
                <c:pt idx="2">
                  <c:v>62</c:v>
                </c:pt>
              </c:numCache>
            </c:numRef>
          </c:val>
          <c:extLst>
            <c:ext xmlns:c16="http://schemas.microsoft.com/office/drawing/2014/chart" uri="{C3380CC4-5D6E-409C-BE32-E72D297353CC}">
              <c16:uniqueId val="{00000002-2B67-4FBE-AAEA-1D652081D41B}"/>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3-2B67-4FBE-AAEA-1D652081D41B}"/>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67-4FBE-AAEA-1D652081D41B}"/>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67-4FBE-AAEA-1D652081D41B}"/>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6-2B67-4FBE-AAEA-1D652081D41B}"/>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26</c:v>
                </c:pt>
                <c:pt idx="1">
                  <c:v>35</c:v>
                </c:pt>
                <c:pt idx="2">
                  <c:v>29</c:v>
                </c:pt>
              </c:numCache>
            </c:numRef>
          </c:val>
          <c:smooth val="0"/>
          <c:extLst>
            <c:ext xmlns:c16="http://schemas.microsoft.com/office/drawing/2014/chart" uri="{C3380CC4-5D6E-409C-BE32-E72D297353CC}">
              <c16:uniqueId val="{00000007-2B67-4FBE-AAEA-1D652081D41B}"/>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27</c:v>
                </c:pt>
                <c:pt idx="1">
                  <c:v>18</c:v>
                </c:pt>
                <c:pt idx="2">
                  <c:v>20</c:v>
                </c:pt>
              </c:numCache>
            </c:numRef>
          </c:val>
          <c:extLst>
            <c:ext xmlns:c16="http://schemas.microsoft.com/office/drawing/2014/chart" uri="{C3380CC4-5D6E-409C-BE32-E72D297353CC}">
              <c16:uniqueId val="{00000000-2B67-4FBE-AAEA-1D652081D41B}"/>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1-2B67-4FBE-AAEA-1D652081D41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73</c:v>
                </c:pt>
                <c:pt idx="1">
                  <c:v>82</c:v>
                </c:pt>
                <c:pt idx="2">
                  <c:v>80</c:v>
                </c:pt>
              </c:numCache>
            </c:numRef>
          </c:val>
          <c:extLst>
            <c:ext xmlns:c16="http://schemas.microsoft.com/office/drawing/2014/chart" uri="{C3380CC4-5D6E-409C-BE32-E72D297353CC}">
              <c16:uniqueId val="{00000002-2B67-4FBE-AAEA-1D652081D41B}"/>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3-2B67-4FBE-AAEA-1D652081D41B}"/>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67-4FBE-AAEA-1D652081D41B}"/>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67-4FBE-AAEA-1D652081D41B}"/>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6-2B67-4FBE-AAEA-1D652081D41B}"/>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30</c:v>
                </c:pt>
                <c:pt idx="1">
                  <c:v>50</c:v>
                </c:pt>
                <c:pt idx="2">
                  <c:v>40</c:v>
                </c:pt>
              </c:numCache>
            </c:numRef>
          </c:val>
          <c:smooth val="0"/>
          <c:extLst>
            <c:ext xmlns:c16="http://schemas.microsoft.com/office/drawing/2014/chart" uri="{C3380CC4-5D6E-409C-BE32-E72D297353CC}">
              <c16:uniqueId val="{00000007-2B67-4FBE-AAEA-1D652081D41B}"/>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95607594045269E-3"/>
          <c:y val="5.2931712488610845E-2"/>
          <c:w val="0.72809945066554482"/>
          <c:h val="0.7607352736953702"/>
        </c:manualLayout>
      </c:layout>
      <c:barChart>
        <c:barDir val="col"/>
        <c:grouping val="stacked"/>
        <c:varyColors val="0"/>
        <c:ser>
          <c:idx val="0"/>
          <c:order val="0"/>
          <c:tx>
            <c:strRef>
              <c:f>Sheet1!$B$1</c:f>
              <c:strCache>
                <c:ptCount val="1"/>
                <c:pt idx="0">
                  <c:v>Nobody</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Sheet1!$B$2:$B$4</c:f>
              <c:numCache>
                <c:formatCode>0</c:formatCode>
                <c:ptCount val="3"/>
                <c:pt idx="0">
                  <c:v>23</c:v>
                </c:pt>
                <c:pt idx="1">
                  <c:v>19</c:v>
                </c:pt>
                <c:pt idx="2">
                  <c:v>19</c:v>
                </c:pt>
              </c:numCache>
            </c:numRef>
          </c:val>
          <c:extLst>
            <c:ext xmlns:c16="http://schemas.microsoft.com/office/drawing/2014/chart" uri="{C3380CC4-5D6E-409C-BE32-E72D297353CC}">
              <c16:uniqueId val="{00000000-BD42-45E2-9D53-8AAD047DAFDC}"/>
            </c:ext>
          </c:extLst>
        </c:ser>
        <c:ser>
          <c:idx val="1"/>
          <c:order val="1"/>
          <c:tx>
            <c:strRef>
              <c:f>Sheet1!$C$1</c:f>
              <c:strCache>
                <c:ptCount val="1"/>
                <c:pt idx="0">
                  <c:v>Some</c:v>
                </c:pt>
              </c:strCache>
            </c:strRef>
          </c:tx>
          <c:spPr>
            <a:solidFill>
              <a:schemeClr val="accent5"/>
            </a:solidFill>
            <a:ln>
              <a:noFill/>
            </a:ln>
            <a:effectLst/>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15:layout>
                    <c:manualLayout>
                      <c:w val="6.0911613941681209E-2"/>
                      <c:h val="7.5751652632060892E-2"/>
                    </c:manualLayout>
                  </c15:layout>
                </c:ext>
                <c:ext xmlns:c16="http://schemas.microsoft.com/office/drawing/2014/chart" uri="{C3380CC4-5D6E-409C-BE32-E72D297353CC}">
                  <c16:uniqueId val="{00000001-BD42-45E2-9D53-8AAD047DAFD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Sheet1!$C$2:$C$4</c:f>
              <c:numCache>
                <c:formatCode>0</c:formatCode>
                <c:ptCount val="3"/>
                <c:pt idx="0">
                  <c:v>77</c:v>
                </c:pt>
                <c:pt idx="1">
                  <c:v>81</c:v>
                </c:pt>
                <c:pt idx="2">
                  <c:v>81</c:v>
                </c:pt>
              </c:numCache>
            </c:numRef>
          </c:val>
          <c:extLst>
            <c:ext xmlns:c16="http://schemas.microsoft.com/office/drawing/2014/chart" uri="{C3380CC4-5D6E-409C-BE32-E72D297353CC}">
              <c16:uniqueId val="{00000002-BD42-45E2-9D53-8AAD047DAFDC}"/>
            </c:ext>
          </c:extLst>
        </c:ser>
        <c:ser>
          <c:idx val="2"/>
          <c:order val="2"/>
          <c:tx>
            <c:strRef>
              <c:f>Sheet1!$D$1</c:f>
              <c:strCache>
                <c:ptCount val="1"/>
                <c:pt idx="0">
                  <c:v>Everyone</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Sheet1!$D$2:$D$4</c:f>
              <c:numCache>
                <c:formatCode>General</c:formatCode>
                <c:ptCount val="3"/>
              </c:numCache>
            </c:numRef>
          </c:val>
          <c:extLst>
            <c:ext xmlns:c16="http://schemas.microsoft.com/office/drawing/2014/chart" uri="{C3380CC4-5D6E-409C-BE32-E72D297353CC}">
              <c16:uniqueId val="{00000003-BD42-45E2-9D53-8AAD047DAFDC}"/>
            </c:ext>
          </c:extLst>
        </c:ser>
        <c:dLbls>
          <c:dLblPos val="inEnd"/>
          <c:showLegendKey val="0"/>
          <c:showVal val="1"/>
          <c:showCatName val="0"/>
          <c:showSerName val="0"/>
          <c:showPercent val="0"/>
          <c:showBubbleSize val="0"/>
        </c:dLbls>
        <c:gapWidth val="200"/>
        <c:overlap val="100"/>
        <c:axId val="551643832"/>
        <c:axId val="551640880"/>
      </c:barChart>
      <c:lineChart>
        <c:grouping val="standard"/>
        <c:varyColors val="0"/>
        <c:ser>
          <c:idx val="3"/>
          <c:order val="3"/>
          <c:tx>
            <c:strRef>
              <c:f>Sheet1!$E$1</c:f>
              <c:strCache>
                <c:ptCount val="1"/>
                <c:pt idx="0">
                  <c:v>Average</c:v>
                </c:pt>
              </c:strCache>
            </c:strRef>
          </c:tx>
          <c:spPr>
            <a:ln w="28575" cap="rnd">
              <a:solidFill>
                <a:schemeClr val="accent3"/>
              </a:solidFill>
              <a:round/>
            </a:ln>
            <a:effectLst/>
          </c:spPr>
          <c:marker>
            <c:symbol val="none"/>
          </c:marker>
          <c:dLbls>
            <c:dLbl>
              <c:idx val="0"/>
              <c:layout>
                <c:manualLayout>
                  <c:x val="-9.4994383175588171E-2"/>
                  <c:y val="1.29048865826438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42-45E2-9D53-8AAD047DAFDC}"/>
                </c:ext>
              </c:extLst>
            </c:dLbl>
            <c:dLbl>
              <c:idx val="1"/>
              <c:layout>
                <c:manualLayout>
                  <c:x val="-9.4994383175588143E-2"/>
                  <c:y val="-1.7206515443525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42-45E2-9D53-8AAD047DAFDC}"/>
                </c:ext>
              </c:extLst>
            </c:dLbl>
            <c:dLbl>
              <c:idx val="2"/>
              <c:layout>
                <c:manualLayout>
                  <c:x val="-0.12646438685575115"/>
                  <c:y val="-5.592117519145643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769874327195744E-2"/>
                      <c:h val="5.8545168796593924E-2"/>
                    </c:manualLayout>
                  </c15:layout>
                </c:ext>
                <c:ext xmlns:c16="http://schemas.microsoft.com/office/drawing/2014/chart" uri="{C3380CC4-5D6E-409C-BE32-E72D297353CC}">
                  <c16:uniqueId val="{00000006-BD42-45E2-9D53-8AAD047DAFDC}"/>
                </c:ext>
              </c:extLst>
            </c:dLbl>
            <c:spPr>
              <a:noFill/>
              <a:ln>
                <a:noFill/>
              </a:ln>
              <a:effectLst/>
            </c:spPr>
            <c:txPr>
              <a:bodyPr rot="0" spcFirstLastPara="1" vertOverflow="ellipsis" vert="horz" wrap="square" anchor="ctr" anchorCtr="1"/>
              <a:lstStyle/>
              <a:p>
                <a:pPr>
                  <a:defRPr sz="1000" b="0" i="0" u="none" strike="noStrike" kern="1200" baseline="0">
                    <a:solidFill>
                      <a:schemeClr val="accent3"/>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 Pandemic</c:v>
                </c:pt>
                <c:pt idx="1">
                  <c:v>Now</c:v>
                </c:pt>
                <c:pt idx="2">
                  <c:v>End of 2021</c:v>
                </c:pt>
              </c:strCache>
            </c:strRef>
          </c:cat>
          <c:val>
            <c:numRef>
              <c:f>Sheet1!$E$2:$E$4</c:f>
              <c:numCache>
                <c:formatCode>0</c:formatCode>
                <c:ptCount val="3"/>
                <c:pt idx="0">
                  <c:v>46</c:v>
                </c:pt>
                <c:pt idx="1">
                  <c:v>51</c:v>
                </c:pt>
                <c:pt idx="2">
                  <c:v>48</c:v>
                </c:pt>
              </c:numCache>
            </c:numRef>
          </c:val>
          <c:smooth val="0"/>
          <c:extLst>
            <c:ext xmlns:c16="http://schemas.microsoft.com/office/drawing/2014/chart" uri="{C3380CC4-5D6E-409C-BE32-E72D297353CC}">
              <c16:uniqueId val="{00000007-BD42-45E2-9D53-8AAD047DAFDC}"/>
            </c:ext>
          </c:extLst>
        </c:ser>
        <c:dLbls>
          <c:showLegendKey val="0"/>
          <c:showVal val="1"/>
          <c:showCatName val="0"/>
          <c:showSerName val="0"/>
          <c:showPercent val="0"/>
          <c:showBubbleSize val="0"/>
        </c:dLbls>
        <c:marker val="1"/>
        <c:smooth val="0"/>
        <c:axId val="548084256"/>
        <c:axId val="548085896"/>
      </c:lineChart>
      <c:catAx>
        <c:axId val="5516438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51640880"/>
        <c:crosses val="autoZero"/>
        <c:auto val="1"/>
        <c:lblAlgn val="ctr"/>
        <c:lblOffset val="100"/>
        <c:noMultiLvlLbl val="0"/>
      </c:catAx>
      <c:valAx>
        <c:axId val="551640880"/>
        <c:scaling>
          <c:orientation val="minMax"/>
          <c:max val="150"/>
          <c:min val="0"/>
        </c:scaling>
        <c:delete val="1"/>
        <c:axPos val="l"/>
        <c:numFmt formatCode="0" sourceLinked="1"/>
        <c:majorTickMark val="out"/>
        <c:minorTickMark val="none"/>
        <c:tickLblPos val="nextTo"/>
        <c:crossAx val="551643832"/>
        <c:crosses val="autoZero"/>
        <c:crossBetween val="between"/>
      </c:valAx>
      <c:valAx>
        <c:axId val="548085896"/>
        <c:scaling>
          <c:orientation val="minMax"/>
          <c:max val="150"/>
          <c:min val="0"/>
        </c:scaling>
        <c:delete val="1"/>
        <c:axPos val="r"/>
        <c:numFmt formatCode="0" sourceLinked="1"/>
        <c:majorTickMark val="out"/>
        <c:minorTickMark val="none"/>
        <c:tickLblPos val="nextTo"/>
        <c:crossAx val="548084256"/>
        <c:crosses val="max"/>
        <c:crossBetween val="between"/>
      </c:valAx>
      <c:catAx>
        <c:axId val="548084256"/>
        <c:scaling>
          <c:orientation val="minMax"/>
        </c:scaling>
        <c:delete val="1"/>
        <c:axPos val="t"/>
        <c:numFmt formatCode="General" sourceLinked="1"/>
        <c:majorTickMark val="out"/>
        <c:minorTickMark val="none"/>
        <c:tickLblPos val="nextTo"/>
        <c:crossAx val="548085896"/>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99B410F-FB61-4AEC-9BC4-2AA1CA84E9DC}" type="datetimeFigureOut">
              <a:rPr lang="en-US" smtClean="0"/>
              <a:t>6/28/2021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51BBF6-9BEB-4067-8FCC-C67C86782E7D}" type="datetimeFigureOut">
              <a:rPr lang="en-US" smtClean="0"/>
              <a:t>6/28/2021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B5BBD8-B235-4B6C-8A11-2B193697DD17}" type="slidenum">
              <a:rPr lang="en-US" smtClean="0"/>
              <a:t>4</a:t>
            </a:fld>
            <a:endParaRPr lang="en-US"/>
          </a:p>
        </p:txBody>
      </p:sp>
    </p:spTree>
    <p:extLst>
      <p:ext uri="{BB962C8B-B14F-4D97-AF65-F5344CB8AC3E}">
        <p14:creationId xmlns:p14="http://schemas.microsoft.com/office/powerpoint/2010/main" val="3896165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3" name="Picture 2" descr="A picture containing building, floor, indoor, area&#10;&#10;Description automatically generated">
            <a:extLst>
              <a:ext uri="{FF2B5EF4-FFF2-40B4-BE49-F238E27FC236}">
                <a16:creationId xmlns:a16="http://schemas.microsoft.com/office/drawing/2014/main" id="{5F6C91D0-3C57-4D48-8D9D-28DDEF9458D2}"/>
              </a:ext>
            </a:extLst>
          </p:cNvPr>
          <p:cNvPicPr>
            <a:picLocks noChangeAspect="1"/>
          </p:cNvPicPr>
          <p:nvPr userDrawn="1"/>
        </p:nvPicPr>
        <p:blipFill rotWithShape="1">
          <a:blip r:embed="rId2"/>
          <a:srcRect t="15237" b="1596"/>
          <a:stretch/>
        </p:blipFill>
        <p:spPr>
          <a:xfrm>
            <a:off x="116418" y="116418"/>
            <a:ext cx="11959166" cy="6614582"/>
          </a:xfrm>
          <a:prstGeom prst="rect">
            <a:avLst/>
          </a:prstGeom>
        </p:spPr>
      </p:pic>
      <p:sp>
        <p:nvSpPr>
          <p:cNvPr id="8" name="Rectangle 7"/>
          <p:cNvSpPr/>
          <p:nvPr userDrawn="1"/>
        </p:nvSpPr>
        <p:spPr>
          <a:xfrm>
            <a:off x="116417" y="4155854"/>
            <a:ext cx="11959166" cy="2575146"/>
          </a:xfrm>
          <a:prstGeom prst="rect">
            <a:avLst/>
          </a:prstGeom>
          <a:gradFill flip="none" rotWithShape="1">
            <a:gsLst>
              <a:gs pos="0">
                <a:srgbClr val="EB1E16">
                  <a:alpha val="90000"/>
                </a:srgbClr>
              </a:gs>
              <a:gs pos="100000">
                <a:srgbClr val="FF6600">
                  <a:alpha val="90000"/>
                </a:srgbClr>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9" name="Image 8" descr="Texture-1.png"/>
          <p:cNvPicPr>
            <a:picLocks noChangeAspect="1"/>
          </p:cNvPicPr>
          <p:nvPr userDrawn="1"/>
        </p:nvPicPr>
        <p:blipFill rotWithShape="1">
          <a:blip r:embed="rId3">
            <a:alphaModFix amt="60000"/>
            <a:extLst>
              <a:ext uri="{28A0092B-C50C-407E-A947-70E740481C1C}">
                <a14:useLocalDpi xmlns:a14="http://schemas.microsoft.com/office/drawing/2010/main" val="0"/>
              </a:ext>
            </a:extLst>
          </a:blip>
          <a:srcRect/>
          <a:stretch/>
        </p:blipFill>
        <p:spPr>
          <a:xfrm>
            <a:off x="0" y="1"/>
            <a:ext cx="12192000" cy="6858000"/>
          </a:xfrm>
          <a:prstGeom prst="rect">
            <a:avLst/>
          </a:prstGeom>
          <a:effectLst/>
        </p:spPr>
      </p:pic>
      <p:pic>
        <p:nvPicPr>
          <p:cNvPr id="4" name="Image 3">
            <a:extLst>
              <a:ext uri="{FF2B5EF4-FFF2-40B4-BE49-F238E27FC236}">
                <a16:creationId xmlns:a16="http://schemas.microsoft.com/office/drawing/2014/main" id="{9542AFBC-3FE2-4507-965C-993722A268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95921" y="5775832"/>
            <a:ext cx="1492136" cy="597213"/>
          </a:xfrm>
          <a:prstGeom prst="rect">
            <a:avLst/>
          </a:prstGeom>
        </p:spPr>
      </p:pic>
      <p:sp>
        <p:nvSpPr>
          <p:cNvPr id="7" name="Espace réservé du texte 2"/>
          <p:cNvSpPr>
            <a:spLocks noGrp="1"/>
          </p:cNvSpPr>
          <p:nvPr>
            <p:ph type="body" sz="quarter" idx="10" hasCustomPrompt="1"/>
          </p:nvPr>
        </p:nvSpPr>
        <p:spPr>
          <a:xfrm>
            <a:off x="616555" y="4613586"/>
            <a:ext cx="8636302" cy="620211"/>
          </a:xfrm>
        </p:spPr>
        <p:txBody>
          <a:bodyPr anchor="ctr">
            <a:noAutofit/>
          </a:bodyPr>
          <a:lstStyle>
            <a:lvl1pPr marL="0" indent="0" algn="l">
              <a:buFontTx/>
              <a:buNone/>
              <a:defRPr sz="5500" b="1">
                <a:solidFill>
                  <a:schemeClr val="bg1"/>
                </a:solidFill>
                <a:latin typeface="Calibri" panose="020F0502020204030204" pitchFamily="34" charset="0"/>
                <a:cs typeface="Calibri" panose="020F0502020204030204" pitchFamily="34" charset="0"/>
              </a:defRPr>
            </a:lvl1pPr>
          </a:lstStyle>
          <a:p>
            <a:pPr lvl="0"/>
            <a:r>
              <a:rPr lang="en-GB" noProof="0" dirty="0"/>
              <a:t>TITLE</a:t>
            </a:r>
          </a:p>
        </p:txBody>
      </p:sp>
      <p:sp>
        <p:nvSpPr>
          <p:cNvPr id="10" name="Espace réservé du texte 21"/>
          <p:cNvSpPr>
            <a:spLocks noGrp="1"/>
          </p:cNvSpPr>
          <p:nvPr>
            <p:ph type="body" sz="quarter" idx="14" hasCustomPrompt="1"/>
          </p:nvPr>
        </p:nvSpPr>
        <p:spPr>
          <a:xfrm>
            <a:off x="616555" y="5425693"/>
            <a:ext cx="8636301" cy="327554"/>
          </a:xfrm>
        </p:spPr>
        <p:txBody>
          <a:bodyPr anchor="ctr">
            <a:normAutofit/>
          </a:bodyPr>
          <a:lstStyle>
            <a:lvl1pPr marL="0" indent="0" algn="l">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en-GB" noProof="0" dirty="0"/>
              <a:t>Subtitle / Date</a:t>
            </a:r>
          </a:p>
        </p:txBody>
      </p:sp>
      <p:pic>
        <p:nvPicPr>
          <p:cNvPr id="6" name="Picture 5" descr="A picture containing text, clipart, light&#10;&#10;Description automatically generated">
            <a:extLst>
              <a:ext uri="{FF2B5EF4-FFF2-40B4-BE49-F238E27FC236}">
                <a16:creationId xmlns:a16="http://schemas.microsoft.com/office/drawing/2014/main" id="{97708D32-42DE-466C-9E0F-6945C9D10985}"/>
              </a:ext>
            </a:extLst>
          </p:cNvPr>
          <p:cNvPicPr>
            <a:picLocks noChangeAspect="1"/>
          </p:cNvPicPr>
          <p:nvPr userDrawn="1"/>
        </p:nvPicPr>
        <p:blipFill>
          <a:blip r:embed="rId5"/>
          <a:stretch>
            <a:fillRect/>
          </a:stretch>
        </p:blipFill>
        <p:spPr>
          <a:xfrm>
            <a:off x="8087709" y="5894890"/>
            <a:ext cx="1497165" cy="371745"/>
          </a:xfrm>
          <a:prstGeom prst="rect">
            <a:avLst/>
          </a:prstGeom>
        </p:spPr>
      </p:pic>
    </p:spTree>
    <p:extLst>
      <p:ext uri="{BB962C8B-B14F-4D97-AF65-F5344CB8AC3E}">
        <p14:creationId xmlns:p14="http://schemas.microsoft.com/office/powerpoint/2010/main" val="233705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7156" y="6268528"/>
            <a:ext cx="1063579" cy="424723"/>
          </a:xfrm>
          <a:prstGeom prst="rect">
            <a:avLst/>
          </a:prstGeom>
        </p:spPr>
      </p:pic>
      <p:sp>
        <p:nvSpPr>
          <p:cNvPr id="5" name="Title 3">
            <a:extLst>
              <a:ext uri="{FF2B5EF4-FFF2-40B4-BE49-F238E27FC236}">
                <a16:creationId xmlns:a16="http://schemas.microsoft.com/office/drawing/2014/main" id="{0B544FB3-9D02-4B51-8FF8-A962BD514937}"/>
              </a:ext>
            </a:extLst>
          </p:cNvPr>
          <p:cNvSpPr>
            <a:spLocks noGrp="1"/>
          </p:cNvSpPr>
          <p:nvPr>
            <p:ph type="title" hasCustomPrompt="1"/>
          </p:nvPr>
        </p:nvSpPr>
        <p:spPr>
          <a:xfrm>
            <a:off x="422887" y="241408"/>
            <a:ext cx="11361125" cy="671807"/>
          </a:xfrm>
        </p:spPr>
        <p:txBody>
          <a:bodyPr anchor="ctr">
            <a:normAutofit/>
          </a:bodyPr>
          <a:lstStyle>
            <a:lvl1pPr algn="l">
              <a:defRPr lang="en-US" sz="3200" b="1" i="0" kern="1200" baseline="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3" name="Footer Placeholder 2"/>
          <p:cNvSpPr>
            <a:spLocks noGrp="1"/>
          </p:cNvSpPr>
          <p:nvPr>
            <p:ph type="ftr" sz="quarter" idx="10"/>
          </p:nvPr>
        </p:nvSpPr>
        <p:spPr/>
        <p:txBody>
          <a:bodyPr/>
          <a:lstStyle/>
          <a:p>
            <a:r>
              <a:rPr lang="en-GB"/>
              <a:t>Job no./file name/version no./date/designated security level</a:t>
            </a:r>
            <a:endParaRPr lang="en-GB" dirty="0"/>
          </a:p>
        </p:txBody>
      </p:sp>
      <p:pic>
        <p:nvPicPr>
          <p:cNvPr id="4" name="Picture 3">
            <a:extLst>
              <a:ext uri="{FF2B5EF4-FFF2-40B4-BE49-F238E27FC236}">
                <a16:creationId xmlns:a16="http://schemas.microsoft.com/office/drawing/2014/main" id="{5B583FEB-AAB1-4620-AD2E-60C83E9B0303}"/>
              </a:ext>
            </a:extLst>
          </p:cNvPr>
          <p:cNvPicPr>
            <a:picLocks noChangeAspect="1"/>
          </p:cNvPicPr>
          <p:nvPr userDrawn="1"/>
        </p:nvPicPr>
        <p:blipFill>
          <a:blip r:embed="rId4"/>
          <a:stretch>
            <a:fillRect/>
          </a:stretch>
        </p:blipFill>
        <p:spPr>
          <a:xfrm>
            <a:off x="9896108" y="6375388"/>
            <a:ext cx="849784" cy="211001"/>
          </a:xfrm>
          <a:prstGeom prst="rect">
            <a:avLst/>
          </a:prstGeom>
        </p:spPr>
      </p:pic>
    </p:spTree>
    <p:extLst>
      <p:ext uri="{BB962C8B-B14F-4D97-AF65-F5344CB8AC3E}">
        <p14:creationId xmlns:p14="http://schemas.microsoft.com/office/powerpoint/2010/main" val="30354048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GB" noProof="0"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3"/>
          </p:nvPr>
        </p:nvSpPr>
        <p:spPr>
          <a:xfrm>
            <a:off x="914400" y="6356350"/>
            <a:ext cx="61595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r>
              <a:rPr lang="en-GB" dirty="0"/>
              <a:t>Job no./file name/version no./date/designated security level</a:t>
            </a:r>
          </a:p>
        </p:txBody>
      </p:sp>
    </p:spTree>
    <p:extLst>
      <p:ext uri="{BB962C8B-B14F-4D97-AF65-F5344CB8AC3E}">
        <p14:creationId xmlns:p14="http://schemas.microsoft.com/office/powerpoint/2010/main" val="253965928"/>
      </p:ext>
    </p:extLst>
  </p:cSld>
  <p:clrMap bg1="dk1" tx1="lt1" bg2="dk2" tx2="lt2" accent1="accent1" accent2="accent2" accent3="accent3" accent4="accent4" accent5="accent5" accent6="accent6" hlink="hlink" folHlink="folHlink"/>
  <p:sldLayoutIdLst>
    <p:sldLayoutId id="2147483801" r:id="rId1"/>
  </p:sldLayoutIdLst>
  <p:hf sldNum="0" hdr="0" dt="0"/>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352516"/>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GB" noProof="0"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ooter Placeholder 1"/>
          <p:cNvSpPr>
            <a:spLocks noGrp="1"/>
          </p:cNvSpPr>
          <p:nvPr>
            <p:ph type="ftr" sz="quarter" idx="3"/>
          </p:nvPr>
        </p:nvSpPr>
        <p:spPr>
          <a:xfrm>
            <a:off x="914400" y="6327322"/>
            <a:ext cx="61595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r>
              <a:rPr lang="en-GB" dirty="0"/>
              <a:t>Job no./file name/version no./date/designated security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840" r:id="rId1"/>
  </p:sldLayoutIdLst>
  <p:hf hdr="0" dt="0"/>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663" userDrawn="1">
          <p15:clr>
            <a:srgbClr val="F26B43"/>
          </p15:clr>
        </p15:guide>
        <p15:guide id="3" pos="257" userDrawn="1">
          <p15:clr>
            <a:srgbClr val="F26B43"/>
          </p15:clr>
        </p15:guide>
        <p15:guide id="4" orient="horz" pos="2160" userDrawn="1">
          <p15:clr>
            <a:srgbClr val="F26B43"/>
          </p15:clr>
        </p15:guide>
        <p15:guide id="5" pos="3840" userDrawn="1">
          <p15:clr>
            <a:srgbClr val="F26B43"/>
          </p15:clr>
        </p15:guide>
        <p15:guide id="6" pos="7423" userDrawn="1">
          <p15:clr>
            <a:srgbClr val="F26B43"/>
          </p15:clr>
        </p15:guide>
        <p15:guide id="7"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16554" y="4613586"/>
            <a:ext cx="10626834" cy="620211"/>
          </a:xfrm>
        </p:spPr>
        <p:txBody>
          <a:bodyPr/>
          <a:lstStyle/>
          <a:p>
            <a:r>
              <a:rPr lang="en-GB" sz="4800" dirty="0"/>
              <a:t>COVID-19 &amp; the Future of Hybrid Working</a:t>
            </a:r>
          </a:p>
        </p:txBody>
      </p:sp>
      <p:sp>
        <p:nvSpPr>
          <p:cNvPr id="11" name="Text Placeholder 10"/>
          <p:cNvSpPr>
            <a:spLocks noGrp="1"/>
          </p:cNvSpPr>
          <p:nvPr>
            <p:ph type="body" sz="quarter" idx="14"/>
          </p:nvPr>
        </p:nvSpPr>
        <p:spPr>
          <a:xfrm>
            <a:off x="616555" y="5556322"/>
            <a:ext cx="8636301" cy="327554"/>
          </a:xfrm>
        </p:spPr>
        <p:txBody>
          <a:bodyPr>
            <a:normAutofit fontScale="47500" lnSpcReduction="20000"/>
          </a:bodyPr>
          <a:lstStyle/>
          <a:p>
            <a:r>
              <a:rPr lang="en-GB" dirty="0"/>
              <a:t>Research commissioned by Roger Binks</a:t>
            </a:r>
          </a:p>
          <a:p>
            <a:r>
              <a:rPr lang="en-US" dirty="0"/>
              <a:t>June 2021</a:t>
            </a:r>
            <a:endParaRPr lang="en-GB" dirty="0"/>
          </a:p>
        </p:txBody>
      </p:sp>
    </p:spTree>
    <p:extLst>
      <p:ext uri="{BB962C8B-B14F-4D97-AF65-F5344CB8AC3E}">
        <p14:creationId xmlns:p14="http://schemas.microsoft.com/office/powerpoint/2010/main" val="350910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window, computer&#10;&#10;Description automatically generated">
            <a:extLst>
              <a:ext uri="{FF2B5EF4-FFF2-40B4-BE49-F238E27FC236}">
                <a16:creationId xmlns:a16="http://schemas.microsoft.com/office/drawing/2014/main" id="{955A9CA8-5A5E-4334-8B21-D3AD7223E65B}"/>
              </a:ext>
            </a:extLst>
          </p:cNvPr>
          <p:cNvPicPr>
            <a:picLocks noChangeAspect="1"/>
          </p:cNvPicPr>
          <p:nvPr/>
        </p:nvPicPr>
        <p:blipFill rotWithShape="1">
          <a:blip r:embed="rId2"/>
          <a:srcRect t="30971" b="39817"/>
          <a:stretch/>
        </p:blipFill>
        <p:spPr>
          <a:xfrm>
            <a:off x="0" y="3428999"/>
            <a:ext cx="12192000" cy="2372899"/>
          </a:xfrm>
          <a:prstGeom prst="rect">
            <a:avLst/>
          </a:prstGeom>
        </p:spPr>
      </p:pic>
      <p:sp>
        <p:nvSpPr>
          <p:cNvPr id="6" name="Title 5"/>
          <p:cNvSpPr>
            <a:spLocks noGrp="1"/>
          </p:cNvSpPr>
          <p:nvPr>
            <p:ph type="title"/>
          </p:nvPr>
        </p:nvSpPr>
        <p:spPr/>
        <p:txBody>
          <a:bodyPr/>
          <a:lstStyle/>
          <a:p>
            <a:r>
              <a:rPr lang="en-GB" dirty="0"/>
              <a:t>Introduction</a:t>
            </a:r>
          </a:p>
        </p:txBody>
      </p:sp>
      <p:sp>
        <p:nvSpPr>
          <p:cNvPr id="2" name="Rectangle 1">
            <a:extLst>
              <a:ext uri="{FF2B5EF4-FFF2-40B4-BE49-F238E27FC236}">
                <a16:creationId xmlns:a16="http://schemas.microsoft.com/office/drawing/2014/main" id="{40079E14-7BE0-46F7-8FEA-EF35B525AEE6}"/>
              </a:ext>
            </a:extLst>
          </p:cNvPr>
          <p:cNvSpPr/>
          <p:nvPr/>
        </p:nvSpPr>
        <p:spPr>
          <a:xfrm>
            <a:off x="345996" y="1052513"/>
            <a:ext cx="5445204" cy="2251899"/>
          </a:xfrm>
          <a:prstGeom prst="rect">
            <a:avLst/>
          </a:prstGeom>
        </p:spPr>
        <p:txBody>
          <a:bodyPr wrap="square">
            <a:spAutoFit/>
          </a:bodyPr>
          <a:lstStyle/>
          <a:p>
            <a:pPr>
              <a:spcBef>
                <a:spcPts val="1000"/>
              </a:spcBef>
              <a:tabLst>
                <a:tab pos="540385" algn="l"/>
              </a:tabLst>
            </a:pPr>
            <a:r>
              <a:rPr lang="en-US" sz="1200" dirty="0">
                <a:latin typeface="+mj-lt"/>
                <a:ea typeface="Times New Roman" panose="02020603050405020304" pitchFamily="18" charset="0"/>
                <a:cs typeface="Times New Roman" panose="02020603050405020304" pitchFamily="18" charset="0"/>
              </a:rPr>
              <a:t>One of the most dramatic ways in which the COVID-19 pandemic has changed society, is in the world of work. While remote working is nothing new, lockdown forced many </a:t>
            </a:r>
            <a:r>
              <a:rPr lang="en-US" sz="1200" dirty="0" err="1">
                <a:latin typeface="+mj-lt"/>
                <a:ea typeface="Times New Roman" panose="02020603050405020304" pitchFamily="18" charset="0"/>
                <a:cs typeface="Times New Roman" panose="02020603050405020304" pitchFamily="18" charset="0"/>
              </a:rPr>
              <a:t>organisations</a:t>
            </a:r>
            <a:r>
              <a:rPr lang="en-US" sz="1200" dirty="0">
                <a:latin typeface="+mj-lt"/>
                <a:ea typeface="Times New Roman" panose="02020603050405020304" pitchFamily="18" charset="0"/>
                <a:cs typeface="Times New Roman" panose="02020603050405020304" pitchFamily="18" charset="0"/>
              </a:rPr>
              <a:t> to make an abrupt shift from mainly physical / in-person operations, to working remotely. </a:t>
            </a:r>
            <a:endParaRPr lang="en-GB" sz="1200" dirty="0">
              <a:latin typeface="+mj-lt"/>
              <a:ea typeface="Times New Roman" panose="02020603050405020304" pitchFamily="18" charset="0"/>
              <a:cs typeface="Times New Roman" panose="02020603050405020304" pitchFamily="18" charset="0"/>
            </a:endParaRPr>
          </a:p>
          <a:p>
            <a:pPr>
              <a:spcBef>
                <a:spcPts val="1000"/>
              </a:spcBef>
              <a:tabLst>
                <a:tab pos="540385" algn="l"/>
              </a:tabLst>
            </a:pPr>
            <a:r>
              <a:rPr lang="en-US" sz="1200" dirty="0">
                <a:latin typeface="+mj-lt"/>
                <a:ea typeface="Times New Roman" panose="02020603050405020304" pitchFamily="18" charset="0"/>
                <a:cs typeface="Times New Roman" panose="02020603050405020304" pitchFamily="18" charset="0"/>
              </a:rPr>
              <a:t>For business leaders and employees alike, this normalization of remote working has been an eye-opener, with historic assumptions about the role of commercial premises and face-to-face interaction coming under scrutiny, as companies search for the right balance between realizing the financial and environmental benefits of a lighter physical footprint on the one hand, and ensuring that employees can continue to learn from one another through observation and interaction, that company cultures can survive and thrive.       </a:t>
            </a:r>
            <a:endParaRPr lang="en-GB" sz="1200" dirty="0">
              <a:latin typeface="+mj-lt"/>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673B066-1337-414A-8197-644476FB78A7}"/>
              </a:ext>
            </a:extLst>
          </p:cNvPr>
          <p:cNvSpPr/>
          <p:nvPr/>
        </p:nvSpPr>
        <p:spPr>
          <a:xfrm>
            <a:off x="6096000" y="1052513"/>
            <a:ext cx="5445204" cy="1697901"/>
          </a:xfrm>
          <a:prstGeom prst="rect">
            <a:avLst/>
          </a:prstGeom>
        </p:spPr>
        <p:txBody>
          <a:bodyPr wrap="square">
            <a:spAutoFit/>
          </a:bodyPr>
          <a:lstStyle/>
          <a:p>
            <a:pPr>
              <a:spcBef>
                <a:spcPts val="1000"/>
              </a:spcBef>
              <a:tabLst>
                <a:tab pos="540385" algn="l"/>
              </a:tabLst>
            </a:pPr>
            <a:r>
              <a:rPr lang="en-US" sz="1200" dirty="0">
                <a:latin typeface="+mj-lt"/>
                <a:ea typeface="Times New Roman" panose="02020603050405020304" pitchFamily="18" charset="0"/>
                <a:cs typeface="Times New Roman" panose="02020603050405020304" pitchFamily="18" charset="0"/>
              </a:rPr>
              <a:t>A much-debated question is how much of this change is merely temporary – a reflection of current restrictions and government advice, before senior managers trigger a return to ‘normality’ once circumstances permit? How much of the shift to remote working is here to stay? What will be ‘the new normal’, and how will it vary between different types of business?</a:t>
            </a:r>
            <a:endParaRPr lang="en-GB" sz="1200" dirty="0">
              <a:latin typeface="+mj-lt"/>
              <a:ea typeface="Times New Roman" panose="02020603050405020304" pitchFamily="18" charset="0"/>
              <a:cs typeface="Times New Roman" panose="02020603050405020304" pitchFamily="18" charset="0"/>
            </a:endParaRPr>
          </a:p>
          <a:p>
            <a:pPr>
              <a:spcBef>
                <a:spcPts val="1000"/>
              </a:spcBef>
            </a:pPr>
            <a:r>
              <a:rPr lang="en-US" sz="1200" dirty="0">
                <a:latin typeface="+mj-lt"/>
                <a:ea typeface="Times New Roman" panose="02020603050405020304" pitchFamily="18" charset="0"/>
                <a:cs typeface="Times New Roman" panose="02020603050405020304" pitchFamily="18" charset="0"/>
              </a:rPr>
              <a:t>We set out to explore these questions further by interviewing a representative sample of UK business decision-makers (minimum turnover £250,000) via BVA BDRC’s Business Opinion Omnibus in the first two weeks of June 2021.</a:t>
            </a:r>
            <a:endParaRPr lang="en-GB" sz="1200" dirty="0">
              <a:latin typeface="+mj-lt"/>
            </a:endParaRPr>
          </a:p>
        </p:txBody>
      </p:sp>
    </p:spTree>
    <p:extLst>
      <p:ext uri="{BB962C8B-B14F-4D97-AF65-F5344CB8AC3E}">
        <p14:creationId xmlns:p14="http://schemas.microsoft.com/office/powerpoint/2010/main" val="231633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ED3F02C4-1AED-47D9-9BD0-5FA525BC9844}"/>
              </a:ext>
            </a:extLst>
          </p:cNvPr>
          <p:cNvPicPr>
            <a:picLocks noChangeAspect="1"/>
          </p:cNvPicPr>
          <p:nvPr/>
        </p:nvPicPr>
        <p:blipFill>
          <a:blip r:embed="rId2"/>
          <a:stretch>
            <a:fillRect/>
          </a:stretch>
        </p:blipFill>
        <p:spPr>
          <a:xfrm>
            <a:off x="6581713" y="1506736"/>
            <a:ext cx="1040724" cy="1040724"/>
          </a:xfrm>
          <a:prstGeom prst="rect">
            <a:avLst/>
          </a:prstGeom>
        </p:spPr>
      </p:pic>
      <p:sp>
        <p:nvSpPr>
          <p:cNvPr id="6" name="Title 5"/>
          <p:cNvSpPr>
            <a:spLocks noGrp="1"/>
          </p:cNvSpPr>
          <p:nvPr>
            <p:ph type="title"/>
          </p:nvPr>
        </p:nvSpPr>
        <p:spPr/>
        <p:txBody>
          <a:bodyPr/>
          <a:lstStyle/>
          <a:p>
            <a:r>
              <a:rPr lang="en-GB" dirty="0"/>
              <a:t>Key Findings</a:t>
            </a:r>
          </a:p>
        </p:txBody>
      </p:sp>
      <p:sp>
        <p:nvSpPr>
          <p:cNvPr id="5" name="Rectangle 4">
            <a:extLst>
              <a:ext uri="{FF2B5EF4-FFF2-40B4-BE49-F238E27FC236}">
                <a16:creationId xmlns:a16="http://schemas.microsoft.com/office/drawing/2014/main" id="{D139E08D-512D-47E6-8FC8-FDD4A0C559B0}"/>
              </a:ext>
            </a:extLst>
          </p:cNvPr>
          <p:cNvSpPr/>
          <p:nvPr/>
        </p:nvSpPr>
        <p:spPr>
          <a:xfrm>
            <a:off x="430910" y="1376501"/>
            <a:ext cx="5556887" cy="338554"/>
          </a:xfrm>
          <a:prstGeom prst="rect">
            <a:avLst/>
          </a:prstGeom>
        </p:spPr>
        <p:txBody>
          <a:bodyPr wrap="square">
            <a:spAutoFit/>
          </a:bodyPr>
          <a:lstStyle/>
          <a:p>
            <a:pPr>
              <a:spcBef>
                <a:spcPts val="1000"/>
              </a:spcBef>
              <a:tabLst>
                <a:tab pos="540385" algn="l"/>
              </a:tabLst>
            </a:pPr>
            <a:r>
              <a:rPr lang="en-GB" sz="1600" b="1" dirty="0">
                <a:latin typeface="+mj-lt"/>
                <a:ea typeface="Times New Roman" panose="02020603050405020304" pitchFamily="18" charset="0"/>
                <a:cs typeface="Times New Roman" panose="02020603050405020304" pitchFamily="18" charset="0"/>
              </a:rPr>
              <a:t>On average across UK businesses (Min turnover £250,000)</a:t>
            </a:r>
          </a:p>
        </p:txBody>
      </p:sp>
      <p:sp>
        <p:nvSpPr>
          <p:cNvPr id="10" name="Rectangle 9">
            <a:extLst>
              <a:ext uri="{FF2B5EF4-FFF2-40B4-BE49-F238E27FC236}">
                <a16:creationId xmlns:a16="http://schemas.microsoft.com/office/drawing/2014/main" id="{B8002AEF-DC58-4D86-B6B9-13CAF6DB24D6}"/>
              </a:ext>
            </a:extLst>
          </p:cNvPr>
          <p:cNvSpPr/>
          <p:nvPr/>
        </p:nvSpPr>
        <p:spPr>
          <a:xfrm>
            <a:off x="462047" y="2856440"/>
            <a:ext cx="5486836" cy="461665"/>
          </a:xfrm>
          <a:prstGeom prst="rect">
            <a:avLst/>
          </a:prstGeom>
        </p:spPr>
        <p:txBody>
          <a:bodyPr wrap="square">
            <a:spAutoFit/>
          </a:bodyPr>
          <a:lstStyle/>
          <a:p>
            <a:pPr>
              <a:spcBef>
                <a:spcPts val="1000"/>
              </a:spcBef>
              <a:tabLst>
                <a:tab pos="540385" algn="l"/>
              </a:tabLst>
            </a:pPr>
            <a:r>
              <a:rPr lang="en-GB" sz="1200" dirty="0">
                <a:latin typeface="+mj-lt"/>
                <a:ea typeface="Times New Roman" panose="02020603050405020304" pitchFamily="18" charset="0"/>
                <a:cs typeface="Times New Roman" panose="02020603050405020304" pitchFamily="18" charset="0"/>
              </a:rPr>
              <a:t>Some of this growth in remote / hybrid working is linked to current restrictions and so is expected to be temporary. </a:t>
            </a:r>
          </a:p>
        </p:txBody>
      </p:sp>
      <p:sp>
        <p:nvSpPr>
          <p:cNvPr id="13" name="Rectangle 12">
            <a:extLst>
              <a:ext uri="{FF2B5EF4-FFF2-40B4-BE49-F238E27FC236}">
                <a16:creationId xmlns:a16="http://schemas.microsoft.com/office/drawing/2014/main" id="{04138D62-C688-49F9-B231-CE33F4F5500D}"/>
              </a:ext>
            </a:extLst>
          </p:cNvPr>
          <p:cNvSpPr/>
          <p:nvPr/>
        </p:nvSpPr>
        <p:spPr>
          <a:xfrm>
            <a:off x="1445070" y="4633756"/>
            <a:ext cx="4436681" cy="646331"/>
          </a:xfrm>
          <a:prstGeom prst="rect">
            <a:avLst/>
          </a:prstGeom>
        </p:spPr>
        <p:txBody>
          <a:bodyPr wrap="square">
            <a:spAutoFit/>
          </a:bodyPr>
          <a:lstStyle/>
          <a:p>
            <a:pPr>
              <a:spcBef>
                <a:spcPts val="1000"/>
              </a:spcBef>
              <a:tabLst>
                <a:tab pos="540385" algn="l"/>
              </a:tabLst>
            </a:pPr>
            <a:r>
              <a:rPr lang="en-GB" sz="1200" dirty="0">
                <a:latin typeface="+mj-lt"/>
                <a:ea typeface="Times New Roman" panose="02020603050405020304" pitchFamily="18" charset="0"/>
                <a:cs typeface="Times New Roman" panose="02020603050405020304" pitchFamily="18" charset="0"/>
              </a:rPr>
              <a:t>Looking ahead to the end of 2021, it is estimated that an average of 36% of the workforce will be working remotely / hybrid – again, taken as an average across companies of all sizes and sectors. </a:t>
            </a:r>
          </a:p>
        </p:txBody>
      </p:sp>
      <p:sp>
        <p:nvSpPr>
          <p:cNvPr id="21" name="Rectangle 20">
            <a:extLst>
              <a:ext uri="{FF2B5EF4-FFF2-40B4-BE49-F238E27FC236}">
                <a16:creationId xmlns:a16="http://schemas.microsoft.com/office/drawing/2014/main" id="{09583F1A-73A6-4691-98F3-C538FEA35D09}"/>
              </a:ext>
            </a:extLst>
          </p:cNvPr>
          <p:cNvSpPr/>
          <p:nvPr/>
        </p:nvSpPr>
        <p:spPr>
          <a:xfrm>
            <a:off x="6596865" y="3166019"/>
            <a:ext cx="3628941" cy="1200329"/>
          </a:xfrm>
          <a:prstGeom prst="rect">
            <a:avLst/>
          </a:prstGeom>
        </p:spPr>
        <p:txBody>
          <a:bodyPr wrap="square">
            <a:spAutoFit/>
          </a:bodyPr>
          <a:lstStyle/>
          <a:p>
            <a:pPr>
              <a:spcBef>
                <a:spcPts val="1000"/>
              </a:spcBef>
              <a:tabLst>
                <a:tab pos="540385" algn="l"/>
              </a:tabLst>
            </a:pPr>
            <a:r>
              <a:rPr lang="en-GB" sz="1200" b="1" dirty="0">
                <a:ea typeface="Times New Roman" panose="02020603050405020304" pitchFamily="18" charset="0"/>
                <a:cs typeface="Times New Roman" panose="02020603050405020304" pitchFamily="18" charset="0"/>
              </a:rPr>
              <a:t>Younger businesses </a:t>
            </a:r>
            <a:r>
              <a:rPr lang="en-GB" sz="1200" dirty="0">
                <a:ea typeface="Times New Roman" panose="02020603050405020304" pitchFamily="18" charset="0"/>
                <a:cs typeface="Times New Roman" panose="02020603050405020304" pitchFamily="18" charset="0"/>
              </a:rPr>
              <a:t>will continue to have the largest proportion of their employees working remotely – but this is a continuation of the historic norm: </a:t>
            </a:r>
            <a:r>
              <a:rPr lang="en-GB" sz="1200" b="1" dirty="0">
                <a:ea typeface="Times New Roman" panose="02020603050405020304" pitchFamily="18" charset="0"/>
                <a:cs typeface="Times New Roman" panose="02020603050405020304" pitchFamily="18" charset="0"/>
              </a:rPr>
              <a:t>the shift relative to pre-pandemic times is much less pronounced compared to longer established businesses. </a:t>
            </a:r>
          </a:p>
        </p:txBody>
      </p:sp>
      <p:sp>
        <p:nvSpPr>
          <p:cNvPr id="24" name="Rectangle 23">
            <a:extLst>
              <a:ext uri="{FF2B5EF4-FFF2-40B4-BE49-F238E27FC236}">
                <a16:creationId xmlns:a16="http://schemas.microsoft.com/office/drawing/2014/main" id="{C6D43334-4E44-4194-B245-64E30F66A449}"/>
              </a:ext>
            </a:extLst>
          </p:cNvPr>
          <p:cNvSpPr/>
          <p:nvPr/>
        </p:nvSpPr>
        <p:spPr>
          <a:xfrm>
            <a:off x="447146" y="1688841"/>
            <a:ext cx="1082145" cy="646331"/>
          </a:xfrm>
          <a:prstGeom prst="rect">
            <a:avLst/>
          </a:prstGeom>
        </p:spPr>
        <p:txBody>
          <a:bodyPr wrap="square">
            <a:spAutoFit/>
          </a:bodyPr>
          <a:lstStyle/>
          <a:p>
            <a:pPr>
              <a:spcBef>
                <a:spcPts val="1000"/>
              </a:spcBef>
              <a:tabLst>
                <a:tab pos="540385" algn="l"/>
              </a:tabLst>
            </a:pPr>
            <a:r>
              <a:rPr lang="en-GB" sz="3600" b="1" dirty="0">
                <a:solidFill>
                  <a:schemeClr val="accent3"/>
                </a:solidFill>
                <a:latin typeface="+mj-lt"/>
                <a:ea typeface="Times New Roman" panose="02020603050405020304" pitchFamily="18" charset="0"/>
                <a:cs typeface="Times New Roman" panose="02020603050405020304" pitchFamily="18" charset="0"/>
              </a:rPr>
              <a:t>44%</a:t>
            </a:r>
          </a:p>
        </p:txBody>
      </p:sp>
      <p:sp>
        <p:nvSpPr>
          <p:cNvPr id="25" name="Rectangle 24">
            <a:extLst>
              <a:ext uri="{FF2B5EF4-FFF2-40B4-BE49-F238E27FC236}">
                <a16:creationId xmlns:a16="http://schemas.microsoft.com/office/drawing/2014/main" id="{FE64EE3D-9303-4F4A-9AEC-0C9E78BB03A3}"/>
              </a:ext>
            </a:extLst>
          </p:cNvPr>
          <p:cNvSpPr/>
          <p:nvPr/>
        </p:nvSpPr>
        <p:spPr>
          <a:xfrm>
            <a:off x="1329197" y="1688841"/>
            <a:ext cx="2599261" cy="646331"/>
          </a:xfrm>
          <a:prstGeom prst="rect">
            <a:avLst/>
          </a:prstGeom>
        </p:spPr>
        <p:txBody>
          <a:bodyPr wrap="square">
            <a:spAutoFit/>
          </a:bodyPr>
          <a:lstStyle/>
          <a:p>
            <a:pPr>
              <a:spcBef>
                <a:spcPts val="1000"/>
              </a:spcBef>
              <a:tabLst>
                <a:tab pos="540385" algn="l"/>
              </a:tabLst>
            </a:pPr>
            <a:r>
              <a:rPr lang="en-GB" sz="1200" dirty="0">
                <a:latin typeface="+mj-lt"/>
                <a:ea typeface="Times New Roman" panose="02020603050405020304" pitchFamily="18" charset="0"/>
                <a:cs typeface="Times New Roman" panose="02020603050405020304" pitchFamily="18" charset="0"/>
              </a:rPr>
              <a:t>of the workforce are currently working remotely or in a hybrid way at least some of the time (as of June 2021)</a:t>
            </a:r>
          </a:p>
        </p:txBody>
      </p:sp>
      <p:sp>
        <p:nvSpPr>
          <p:cNvPr id="27" name="Rectangle 26">
            <a:extLst>
              <a:ext uri="{FF2B5EF4-FFF2-40B4-BE49-F238E27FC236}">
                <a16:creationId xmlns:a16="http://schemas.microsoft.com/office/drawing/2014/main" id="{6D158379-7006-462B-AA4F-A94B057EDE7B}"/>
              </a:ext>
            </a:extLst>
          </p:cNvPr>
          <p:cNvSpPr/>
          <p:nvPr/>
        </p:nvSpPr>
        <p:spPr>
          <a:xfrm>
            <a:off x="4561288" y="1688841"/>
            <a:ext cx="1387603" cy="646331"/>
          </a:xfrm>
          <a:prstGeom prst="rect">
            <a:avLst/>
          </a:prstGeom>
        </p:spPr>
        <p:txBody>
          <a:bodyPr wrap="square">
            <a:spAutoFit/>
          </a:bodyPr>
          <a:lstStyle/>
          <a:p>
            <a:pPr>
              <a:spcBef>
                <a:spcPts val="1000"/>
              </a:spcBef>
              <a:tabLst>
                <a:tab pos="540385" algn="l"/>
              </a:tabLst>
            </a:pPr>
            <a:r>
              <a:rPr lang="en-GB" sz="1200" dirty="0">
                <a:latin typeface="+mj-lt"/>
                <a:ea typeface="Times New Roman" panose="02020603050405020304" pitchFamily="18" charset="0"/>
                <a:cs typeface="Times New Roman" panose="02020603050405020304" pitchFamily="18" charset="0"/>
              </a:rPr>
              <a:t>in 2019 before the world was struck by COVID-19</a:t>
            </a:r>
          </a:p>
        </p:txBody>
      </p:sp>
      <p:sp>
        <p:nvSpPr>
          <p:cNvPr id="28" name="Rectangle 27">
            <a:extLst>
              <a:ext uri="{FF2B5EF4-FFF2-40B4-BE49-F238E27FC236}">
                <a16:creationId xmlns:a16="http://schemas.microsoft.com/office/drawing/2014/main" id="{445165AD-D686-489A-B22B-C56805C77206}"/>
              </a:ext>
            </a:extLst>
          </p:cNvPr>
          <p:cNvSpPr/>
          <p:nvPr/>
        </p:nvSpPr>
        <p:spPr>
          <a:xfrm>
            <a:off x="4033309" y="1811951"/>
            <a:ext cx="667717" cy="400110"/>
          </a:xfrm>
          <a:prstGeom prst="rect">
            <a:avLst/>
          </a:prstGeom>
        </p:spPr>
        <p:txBody>
          <a:bodyPr wrap="square">
            <a:spAutoFit/>
          </a:bodyPr>
          <a:lstStyle/>
          <a:p>
            <a:pPr>
              <a:spcBef>
                <a:spcPts val="1000"/>
              </a:spcBef>
              <a:tabLst>
                <a:tab pos="540385" algn="l"/>
              </a:tabLst>
            </a:pPr>
            <a:r>
              <a:rPr lang="en-GB" sz="2000" b="1" dirty="0">
                <a:solidFill>
                  <a:schemeClr val="accent3"/>
                </a:solidFill>
                <a:latin typeface="+mj-lt"/>
                <a:ea typeface="Times New Roman" panose="02020603050405020304" pitchFamily="18" charset="0"/>
                <a:cs typeface="Times New Roman" panose="02020603050405020304" pitchFamily="18" charset="0"/>
              </a:rPr>
              <a:t>29%</a:t>
            </a:r>
          </a:p>
        </p:txBody>
      </p:sp>
      <p:pic>
        <p:nvPicPr>
          <p:cNvPr id="8" name="Picture 7" descr="Icon&#10;&#10;Description automatically generated">
            <a:extLst>
              <a:ext uri="{FF2B5EF4-FFF2-40B4-BE49-F238E27FC236}">
                <a16:creationId xmlns:a16="http://schemas.microsoft.com/office/drawing/2014/main" id="{B4B669C5-DB0C-4C3F-B645-EE13478F1383}"/>
              </a:ext>
            </a:extLst>
          </p:cNvPr>
          <p:cNvPicPr>
            <a:picLocks noChangeAspect="1"/>
          </p:cNvPicPr>
          <p:nvPr/>
        </p:nvPicPr>
        <p:blipFill>
          <a:blip r:embed="rId3"/>
          <a:stretch>
            <a:fillRect/>
          </a:stretch>
        </p:blipFill>
        <p:spPr>
          <a:xfrm>
            <a:off x="549265" y="3352791"/>
            <a:ext cx="808588" cy="808588"/>
          </a:xfrm>
          <a:prstGeom prst="rect">
            <a:avLst/>
          </a:prstGeom>
        </p:spPr>
      </p:pic>
      <p:sp>
        <p:nvSpPr>
          <p:cNvPr id="31" name="Rectangle 30">
            <a:extLst>
              <a:ext uri="{FF2B5EF4-FFF2-40B4-BE49-F238E27FC236}">
                <a16:creationId xmlns:a16="http://schemas.microsoft.com/office/drawing/2014/main" id="{ED074727-F710-4CB1-BB2F-434926635C02}"/>
              </a:ext>
            </a:extLst>
          </p:cNvPr>
          <p:cNvSpPr/>
          <p:nvPr/>
        </p:nvSpPr>
        <p:spPr>
          <a:xfrm>
            <a:off x="1445071" y="3327087"/>
            <a:ext cx="4436696" cy="830997"/>
          </a:xfrm>
          <a:prstGeom prst="rect">
            <a:avLst/>
          </a:prstGeom>
        </p:spPr>
        <p:txBody>
          <a:bodyPr wrap="square">
            <a:spAutoFit/>
          </a:bodyPr>
          <a:lstStyle/>
          <a:p>
            <a:pPr>
              <a:spcBef>
                <a:spcPts val="1000"/>
              </a:spcBef>
              <a:tabLst>
                <a:tab pos="540385" algn="l"/>
              </a:tabLst>
            </a:pPr>
            <a:r>
              <a:rPr lang="en-GB" sz="1200" dirty="0">
                <a:latin typeface="+mj-lt"/>
                <a:ea typeface="Times New Roman" panose="02020603050405020304" pitchFamily="18" charset="0"/>
                <a:cs typeface="Times New Roman" panose="02020603050405020304" pitchFamily="18" charset="0"/>
              </a:rPr>
              <a:t>In particular, </a:t>
            </a:r>
            <a:r>
              <a:rPr lang="en-GB" sz="1200" b="1" dirty="0">
                <a:latin typeface="+mj-lt"/>
                <a:ea typeface="Times New Roman" panose="02020603050405020304" pitchFamily="18" charset="0"/>
                <a:cs typeface="Times New Roman" panose="02020603050405020304" pitchFamily="18" charset="0"/>
              </a:rPr>
              <a:t>industrial (largely non office-based) </a:t>
            </a:r>
            <a:r>
              <a:rPr lang="en-GB" sz="1200" dirty="0">
                <a:latin typeface="+mj-lt"/>
                <a:ea typeface="Times New Roman" panose="02020603050405020304" pitchFamily="18" charset="0"/>
                <a:cs typeface="Times New Roman" panose="02020603050405020304" pitchFamily="18" charset="0"/>
              </a:rPr>
              <a:t>sectors such as manufacturing and construction which have seen some functions shift to remote working during the crisis, typically </a:t>
            </a:r>
            <a:r>
              <a:rPr lang="en-GB" sz="1200" b="1" dirty="0">
                <a:latin typeface="+mj-lt"/>
                <a:ea typeface="Times New Roman" panose="02020603050405020304" pitchFamily="18" charset="0"/>
                <a:cs typeface="Times New Roman" panose="02020603050405020304" pitchFamily="18" charset="0"/>
              </a:rPr>
              <a:t>expect to revert to pre-pandemic norms.</a:t>
            </a:r>
          </a:p>
        </p:txBody>
      </p:sp>
      <p:cxnSp>
        <p:nvCxnSpPr>
          <p:cNvPr id="35" name="Straight Connector 34">
            <a:extLst>
              <a:ext uri="{FF2B5EF4-FFF2-40B4-BE49-F238E27FC236}">
                <a16:creationId xmlns:a16="http://schemas.microsoft.com/office/drawing/2014/main" id="{95F507A4-648D-4C1F-95E4-497C19AF4322}"/>
              </a:ext>
            </a:extLst>
          </p:cNvPr>
          <p:cNvCxnSpPr>
            <a:cxnSpLocks/>
          </p:cNvCxnSpPr>
          <p:nvPr/>
        </p:nvCxnSpPr>
        <p:spPr>
          <a:xfrm>
            <a:off x="407987" y="1441588"/>
            <a:ext cx="0" cy="893584"/>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7" name="Straight Connector 36">
            <a:extLst>
              <a:ext uri="{FF2B5EF4-FFF2-40B4-BE49-F238E27FC236}">
                <a16:creationId xmlns:a16="http://schemas.microsoft.com/office/drawing/2014/main" id="{66227EA5-9010-46AF-BEF6-8001501477E4}"/>
              </a:ext>
            </a:extLst>
          </p:cNvPr>
          <p:cNvCxnSpPr>
            <a:cxnSpLocks/>
          </p:cNvCxnSpPr>
          <p:nvPr/>
        </p:nvCxnSpPr>
        <p:spPr>
          <a:xfrm>
            <a:off x="407987" y="2856440"/>
            <a:ext cx="0" cy="1236814"/>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9" name="Straight Connector 38">
            <a:extLst>
              <a:ext uri="{FF2B5EF4-FFF2-40B4-BE49-F238E27FC236}">
                <a16:creationId xmlns:a16="http://schemas.microsoft.com/office/drawing/2014/main" id="{25A005F0-BD49-434D-B5D8-D83BA40F1F9E}"/>
              </a:ext>
            </a:extLst>
          </p:cNvPr>
          <p:cNvCxnSpPr>
            <a:cxnSpLocks/>
          </p:cNvCxnSpPr>
          <p:nvPr/>
        </p:nvCxnSpPr>
        <p:spPr>
          <a:xfrm>
            <a:off x="407987" y="4557038"/>
            <a:ext cx="0" cy="98742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40" name="Rectangle 39">
            <a:extLst>
              <a:ext uri="{FF2B5EF4-FFF2-40B4-BE49-F238E27FC236}">
                <a16:creationId xmlns:a16="http://schemas.microsoft.com/office/drawing/2014/main" id="{A941857D-5F54-441B-9466-6D12F29A6048}"/>
              </a:ext>
            </a:extLst>
          </p:cNvPr>
          <p:cNvSpPr/>
          <p:nvPr/>
        </p:nvSpPr>
        <p:spPr>
          <a:xfrm>
            <a:off x="447146" y="4615094"/>
            <a:ext cx="1082145" cy="584775"/>
          </a:xfrm>
          <a:prstGeom prst="rect">
            <a:avLst/>
          </a:prstGeom>
        </p:spPr>
        <p:txBody>
          <a:bodyPr wrap="square">
            <a:spAutoFit/>
          </a:bodyPr>
          <a:lstStyle/>
          <a:p>
            <a:pPr>
              <a:spcBef>
                <a:spcPts val="1000"/>
              </a:spcBef>
              <a:tabLst>
                <a:tab pos="540385" algn="l"/>
              </a:tabLst>
            </a:pPr>
            <a:r>
              <a:rPr lang="en-GB" sz="3200" b="1" dirty="0">
                <a:solidFill>
                  <a:schemeClr val="accent3"/>
                </a:solidFill>
                <a:latin typeface="+mj-lt"/>
                <a:ea typeface="Times New Roman" panose="02020603050405020304" pitchFamily="18" charset="0"/>
                <a:cs typeface="Times New Roman" panose="02020603050405020304" pitchFamily="18" charset="0"/>
              </a:rPr>
              <a:t>36%</a:t>
            </a:r>
          </a:p>
        </p:txBody>
      </p:sp>
      <p:sp>
        <p:nvSpPr>
          <p:cNvPr id="41" name="Rectangle 40">
            <a:extLst>
              <a:ext uri="{FF2B5EF4-FFF2-40B4-BE49-F238E27FC236}">
                <a16:creationId xmlns:a16="http://schemas.microsoft.com/office/drawing/2014/main" id="{2AAB6249-27CC-4406-9F09-49BB4E0D37DC}"/>
              </a:ext>
            </a:extLst>
          </p:cNvPr>
          <p:cNvSpPr/>
          <p:nvPr/>
        </p:nvSpPr>
        <p:spPr>
          <a:xfrm>
            <a:off x="447146" y="5061369"/>
            <a:ext cx="1082145" cy="276999"/>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End of 2021</a:t>
            </a:r>
          </a:p>
        </p:txBody>
      </p:sp>
      <p:sp>
        <p:nvSpPr>
          <p:cNvPr id="43" name="Rectangle 42">
            <a:extLst>
              <a:ext uri="{FF2B5EF4-FFF2-40B4-BE49-F238E27FC236}">
                <a16:creationId xmlns:a16="http://schemas.microsoft.com/office/drawing/2014/main" id="{39AC246A-201E-4124-8925-67A4B9E0FDBA}"/>
              </a:ext>
            </a:extLst>
          </p:cNvPr>
          <p:cNvSpPr/>
          <p:nvPr/>
        </p:nvSpPr>
        <p:spPr>
          <a:xfrm>
            <a:off x="7555181" y="1441588"/>
            <a:ext cx="3741375" cy="1200329"/>
          </a:xfrm>
          <a:prstGeom prst="rect">
            <a:avLst/>
          </a:prstGeom>
        </p:spPr>
        <p:txBody>
          <a:bodyPr wrap="square">
            <a:spAutoFit/>
          </a:bodyPr>
          <a:lstStyle/>
          <a:p>
            <a:pPr>
              <a:spcBef>
                <a:spcPts val="1000"/>
              </a:spcBef>
              <a:tabLst>
                <a:tab pos="540385" algn="l"/>
              </a:tabLst>
            </a:pPr>
            <a:r>
              <a:rPr lang="en-GB" sz="1200" dirty="0">
                <a:ea typeface="Times New Roman" panose="02020603050405020304" pitchFamily="18" charset="0"/>
                <a:cs typeface="Times New Roman" panose="02020603050405020304" pitchFamily="18" charset="0"/>
              </a:rPr>
              <a:t>The ‘net’ residual growth in remote / hybrid working will be driven in particular by </a:t>
            </a:r>
            <a:r>
              <a:rPr lang="en-GB" sz="1200" b="1" dirty="0">
                <a:ea typeface="Times New Roman" panose="02020603050405020304" pitchFamily="18" charset="0"/>
                <a:cs typeface="Times New Roman" panose="02020603050405020304" pitchFamily="18" charset="0"/>
              </a:rPr>
              <a:t>well-established, larger businesses</a:t>
            </a:r>
            <a:r>
              <a:rPr lang="en-GB" sz="1200" dirty="0">
                <a:ea typeface="Times New Roman" panose="02020603050405020304" pitchFamily="18" charset="0"/>
                <a:cs typeface="Times New Roman" panose="02020603050405020304" pitchFamily="18" charset="0"/>
              </a:rPr>
              <a:t>, particularly those based in London – where </a:t>
            </a:r>
            <a:r>
              <a:rPr lang="en-GB" sz="1200" b="1" dirty="0">
                <a:ea typeface="Times New Roman" panose="02020603050405020304" pitchFamily="18" charset="0"/>
                <a:cs typeface="Times New Roman" panose="02020603050405020304" pitchFamily="18" charset="0"/>
              </a:rPr>
              <a:t>there is the greatest potential for cost savings </a:t>
            </a:r>
            <a:r>
              <a:rPr lang="en-GB" sz="1200" dirty="0">
                <a:ea typeface="Times New Roman" panose="02020603050405020304" pitchFamily="18" charset="0"/>
                <a:cs typeface="Times New Roman" panose="02020603050405020304" pitchFamily="18" charset="0"/>
              </a:rPr>
              <a:t>– both for employers looking to reduce their office footprints, and employees looking to lower their commuting expenses. </a:t>
            </a:r>
          </a:p>
        </p:txBody>
      </p:sp>
      <p:cxnSp>
        <p:nvCxnSpPr>
          <p:cNvPr id="44" name="Straight Connector 43">
            <a:extLst>
              <a:ext uri="{FF2B5EF4-FFF2-40B4-BE49-F238E27FC236}">
                <a16:creationId xmlns:a16="http://schemas.microsoft.com/office/drawing/2014/main" id="{9BDF72A6-87DA-4781-AB13-28546706676B}"/>
              </a:ext>
            </a:extLst>
          </p:cNvPr>
          <p:cNvCxnSpPr>
            <a:cxnSpLocks/>
          </p:cNvCxnSpPr>
          <p:nvPr/>
        </p:nvCxnSpPr>
        <p:spPr>
          <a:xfrm>
            <a:off x="6542805" y="1441588"/>
            <a:ext cx="0" cy="1200329"/>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7" name="Straight Connector 46">
            <a:extLst>
              <a:ext uri="{FF2B5EF4-FFF2-40B4-BE49-F238E27FC236}">
                <a16:creationId xmlns:a16="http://schemas.microsoft.com/office/drawing/2014/main" id="{598F5A93-F24A-4F94-880B-9CA157948482}"/>
              </a:ext>
            </a:extLst>
          </p:cNvPr>
          <p:cNvCxnSpPr>
            <a:cxnSpLocks/>
          </p:cNvCxnSpPr>
          <p:nvPr/>
        </p:nvCxnSpPr>
        <p:spPr>
          <a:xfrm>
            <a:off x="6542805" y="3277133"/>
            <a:ext cx="0" cy="993409"/>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pic>
        <p:nvPicPr>
          <p:cNvPr id="53" name="Picture 52">
            <a:extLst>
              <a:ext uri="{FF2B5EF4-FFF2-40B4-BE49-F238E27FC236}">
                <a16:creationId xmlns:a16="http://schemas.microsoft.com/office/drawing/2014/main" id="{AEE41E05-1242-4A15-8709-E4898307AD59}"/>
              </a:ext>
            </a:extLst>
          </p:cNvPr>
          <p:cNvPicPr>
            <a:picLocks noChangeAspect="1"/>
          </p:cNvPicPr>
          <p:nvPr/>
        </p:nvPicPr>
        <p:blipFill>
          <a:blip r:embed="rId4"/>
          <a:stretch>
            <a:fillRect/>
          </a:stretch>
        </p:blipFill>
        <p:spPr>
          <a:xfrm>
            <a:off x="10279865" y="3166018"/>
            <a:ext cx="830997" cy="830997"/>
          </a:xfrm>
          <a:prstGeom prst="rect">
            <a:avLst/>
          </a:prstGeom>
        </p:spPr>
      </p:pic>
    </p:spTree>
    <p:extLst>
      <p:ext uri="{BB962C8B-B14F-4D97-AF65-F5344CB8AC3E}">
        <p14:creationId xmlns:p14="http://schemas.microsoft.com/office/powerpoint/2010/main" val="107051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733F5398-C448-455E-BB20-6D740B1921EC}"/>
              </a:ext>
            </a:extLst>
          </p:cNvPr>
          <p:cNvGraphicFramePr/>
          <p:nvPr>
            <p:extLst>
              <p:ext uri="{D42A27DB-BD31-4B8C-83A1-F6EECF244321}">
                <p14:modId xmlns:p14="http://schemas.microsoft.com/office/powerpoint/2010/main" val="1689340060"/>
              </p:ext>
            </p:extLst>
          </p:nvPr>
        </p:nvGraphicFramePr>
        <p:xfrm>
          <a:off x="6801815" y="878163"/>
          <a:ext cx="5165114" cy="1979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93870009-21E0-4B6D-8D44-12C16F0F6FF3}"/>
              </a:ext>
            </a:extLst>
          </p:cNvPr>
          <p:cNvGraphicFramePr/>
          <p:nvPr>
            <p:extLst>
              <p:ext uri="{D42A27DB-BD31-4B8C-83A1-F6EECF244321}">
                <p14:modId xmlns:p14="http://schemas.microsoft.com/office/powerpoint/2010/main" val="1455085404"/>
              </p:ext>
            </p:extLst>
          </p:nvPr>
        </p:nvGraphicFramePr>
        <p:xfrm>
          <a:off x="6801815" y="2696375"/>
          <a:ext cx="5165114" cy="19793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3E85B6CA-D0FE-42AC-B5CD-C55DCD40AF5B}"/>
              </a:ext>
            </a:extLst>
          </p:cNvPr>
          <p:cNvGraphicFramePr/>
          <p:nvPr>
            <p:extLst>
              <p:ext uri="{D42A27DB-BD31-4B8C-83A1-F6EECF244321}">
                <p14:modId xmlns:p14="http://schemas.microsoft.com/office/powerpoint/2010/main" val="2111575303"/>
              </p:ext>
            </p:extLst>
          </p:nvPr>
        </p:nvGraphicFramePr>
        <p:xfrm>
          <a:off x="6801815" y="4531376"/>
          <a:ext cx="5165114" cy="1979335"/>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p:txBody>
          <a:bodyPr>
            <a:normAutofit fontScale="90000"/>
          </a:bodyPr>
          <a:lstStyle/>
          <a:p>
            <a:r>
              <a:rPr lang="en-US" sz="2700" dirty="0"/>
              <a:t>In London, &gt; 90% of business leaders expect to have </a:t>
            </a:r>
            <a:r>
              <a:rPr lang="en-US" sz="2700" i="1" dirty="0"/>
              <a:t>some</a:t>
            </a:r>
            <a:r>
              <a:rPr lang="en-US" sz="2700" dirty="0"/>
              <a:t> employees working remotely or ‘hybrid’ at the end of 2021 – on average, 45% of their workforce.</a:t>
            </a:r>
            <a:r>
              <a:rPr lang="en-US" dirty="0"/>
              <a:t> </a:t>
            </a:r>
            <a:endParaRPr lang="en-GB" dirty="0"/>
          </a:p>
        </p:txBody>
      </p:sp>
      <p:graphicFrame>
        <p:nvGraphicFramePr>
          <p:cNvPr id="7" name="Chart 6">
            <a:extLst>
              <a:ext uri="{FF2B5EF4-FFF2-40B4-BE49-F238E27FC236}">
                <a16:creationId xmlns:a16="http://schemas.microsoft.com/office/drawing/2014/main" id="{4617665C-27F5-4B12-BC47-20DDCC4C8E31}"/>
              </a:ext>
            </a:extLst>
          </p:cNvPr>
          <p:cNvGraphicFramePr/>
          <p:nvPr>
            <p:extLst>
              <p:ext uri="{D42A27DB-BD31-4B8C-83A1-F6EECF244321}">
                <p14:modId xmlns:p14="http://schemas.microsoft.com/office/powerpoint/2010/main" val="1473329460"/>
              </p:ext>
            </p:extLst>
          </p:nvPr>
        </p:nvGraphicFramePr>
        <p:xfrm>
          <a:off x="422885" y="1051453"/>
          <a:ext cx="5490239" cy="4950955"/>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7">
            <a:extLst>
              <a:ext uri="{FF2B5EF4-FFF2-40B4-BE49-F238E27FC236}">
                <a16:creationId xmlns:a16="http://schemas.microsoft.com/office/drawing/2014/main" id="{633560D4-3871-4335-A67A-60370E963A5F}"/>
              </a:ext>
            </a:extLst>
          </p:cNvPr>
          <p:cNvSpPr/>
          <p:nvPr/>
        </p:nvSpPr>
        <p:spPr>
          <a:xfrm>
            <a:off x="345995" y="1022616"/>
            <a:ext cx="4969309" cy="276999"/>
          </a:xfrm>
          <a:prstGeom prst="rect">
            <a:avLst/>
          </a:prstGeom>
        </p:spPr>
        <p:txBody>
          <a:bodyPr wrap="square">
            <a:spAutoFit/>
          </a:bodyPr>
          <a:lstStyle/>
          <a:p>
            <a:pPr>
              <a:spcBef>
                <a:spcPts val="1000"/>
              </a:spcBef>
              <a:tabLst>
                <a:tab pos="540385" algn="l"/>
              </a:tabLst>
            </a:pPr>
            <a:r>
              <a:rPr lang="en-GB" sz="1200" b="1" dirty="0"/>
              <a:t>All Businesses </a:t>
            </a:r>
            <a:endParaRPr lang="en-GB" sz="1200" b="1" dirty="0">
              <a:latin typeface="+mj-lt"/>
              <a:ea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CDC8E204-1371-4C52-A1F2-BB01C92409EF}"/>
              </a:ext>
            </a:extLst>
          </p:cNvPr>
          <p:cNvCxnSpPr/>
          <p:nvPr/>
        </p:nvCxnSpPr>
        <p:spPr>
          <a:xfrm>
            <a:off x="407988" y="1290903"/>
            <a:ext cx="5090192"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A0C6FB5-325C-48E1-919F-46D46F3ECF80}"/>
              </a:ext>
            </a:extLst>
          </p:cNvPr>
          <p:cNvSpPr/>
          <p:nvPr/>
        </p:nvSpPr>
        <p:spPr>
          <a:xfrm>
            <a:off x="6739823" y="1022616"/>
            <a:ext cx="4969310" cy="276999"/>
          </a:xfrm>
          <a:prstGeom prst="rect">
            <a:avLst/>
          </a:prstGeom>
        </p:spPr>
        <p:txBody>
          <a:bodyPr wrap="square">
            <a:spAutoFit/>
          </a:bodyPr>
          <a:lstStyle/>
          <a:p>
            <a:pPr>
              <a:spcBef>
                <a:spcPts val="1000"/>
              </a:spcBef>
              <a:tabLst>
                <a:tab pos="540385" algn="l"/>
              </a:tabLst>
            </a:pPr>
            <a:r>
              <a:rPr lang="en-GB" sz="1200" b="1" dirty="0"/>
              <a:t>Businesses that are predominantly ‘office-based’</a:t>
            </a:r>
          </a:p>
        </p:txBody>
      </p:sp>
      <p:cxnSp>
        <p:nvCxnSpPr>
          <p:cNvPr id="13" name="Straight Connector 12">
            <a:extLst>
              <a:ext uri="{FF2B5EF4-FFF2-40B4-BE49-F238E27FC236}">
                <a16:creationId xmlns:a16="http://schemas.microsoft.com/office/drawing/2014/main" id="{09E90F98-9B88-47D3-8A31-8F1635A1B2BE}"/>
              </a:ext>
            </a:extLst>
          </p:cNvPr>
          <p:cNvCxnSpPr>
            <a:cxnSpLocks/>
          </p:cNvCxnSpPr>
          <p:nvPr/>
        </p:nvCxnSpPr>
        <p:spPr>
          <a:xfrm>
            <a:off x="6801815" y="1290903"/>
            <a:ext cx="360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728F731-D458-4273-8E93-65DEC71182D6}"/>
              </a:ext>
            </a:extLst>
          </p:cNvPr>
          <p:cNvSpPr/>
          <p:nvPr/>
        </p:nvSpPr>
        <p:spPr>
          <a:xfrm>
            <a:off x="6739823" y="2857498"/>
            <a:ext cx="4969310" cy="276999"/>
          </a:xfrm>
          <a:prstGeom prst="rect">
            <a:avLst/>
          </a:prstGeom>
        </p:spPr>
        <p:txBody>
          <a:bodyPr wrap="square">
            <a:spAutoFit/>
          </a:bodyPr>
          <a:lstStyle/>
          <a:p>
            <a:pPr>
              <a:spcBef>
                <a:spcPts val="1000"/>
              </a:spcBef>
              <a:tabLst>
                <a:tab pos="540385" algn="l"/>
              </a:tabLst>
            </a:pPr>
            <a:r>
              <a:rPr lang="en-GB" sz="1200" b="1" dirty="0"/>
              <a:t>London-based businesses</a:t>
            </a:r>
          </a:p>
        </p:txBody>
      </p:sp>
      <p:cxnSp>
        <p:nvCxnSpPr>
          <p:cNvPr id="25" name="Straight Connector 24">
            <a:extLst>
              <a:ext uri="{FF2B5EF4-FFF2-40B4-BE49-F238E27FC236}">
                <a16:creationId xmlns:a16="http://schemas.microsoft.com/office/drawing/2014/main" id="{31716911-31CA-43C8-8BA4-F2B85BAE25CE}"/>
              </a:ext>
            </a:extLst>
          </p:cNvPr>
          <p:cNvCxnSpPr>
            <a:cxnSpLocks/>
          </p:cNvCxnSpPr>
          <p:nvPr/>
        </p:nvCxnSpPr>
        <p:spPr>
          <a:xfrm>
            <a:off x="6801815" y="3125785"/>
            <a:ext cx="360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D000ABC5-EDDC-4BFC-B258-D4DFAE63E07E}"/>
              </a:ext>
            </a:extLst>
          </p:cNvPr>
          <p:cNvSpPr/>
          <p:nvPr/>
        </p:nvSpPr>
        <p:spPr>
          <a:xfrm>
            <a:off x="6739823" y="4692380"/>
            <a:ext cx="4969310" cy="276999"/>
          </a:xfrm>
          <a:prstGeom prst="rect">
            <a:avLst/>
          </a:prstGeom>
        </p:spPr>
        <p:txBody>
          <a:bodyPr wrap="square">
            <a:spAutoFit/>
          </a:bodyPr>
          <a:lstStyle/>
          <a:p>
            <a:pPr>
              <a:spcBef>
                <a:spcPts val="1000"/>
              </a:spcBef>
              <a:tabLst>
                <a:tab pos="540385" algn="l"/>
              </a:tabLst>
            </a:pPr>
            <a:r>
              <a:rPr lang="en-GB" sz="1200" b="1" dirty="0"/>
              <a:t>Businesses with 1000+ Employees</a:t>
            </a:r>
          </a:p>
        </p:txBody>
      </p:sp>
      <p:cxnSp>
        <p:nvCxnSpPr>
          <p:cNvPr id="28" name="Straight Connector 27">
            <a:extLst>
              <a:ext uri="{FF2B5EF4-FFF2-40B4-BE49-F238E27FC236}">
                <a16:creationId xmlns:a16="http://schemas.microsoft.com/office/drawing/2014/main" id="{1863CCD7-C770-48FA-B579-4B6B094A6A5B}"/>
              </a:ext>
            </a:extLst>
          </p:cNvPr>
          <p:cNvCxnSpPr>
            <a:cxnSpLocks/>
          </p:cNvCxnSpPr>
          <p:nvPr/>
        </p:nvCxnSpPr>
        <p:spPr>
          <a:xfrm>
            <a:off x="6801815" y="4960667"/>
            <a:ext cx="360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A950ADA-24C9-EA4F-96D4-56D6A0D5BDAA}"/>
              </a:ext>
            </a:extLst>
          </p:cNvPr>
          <p:cNvCxnSpPr/>
          <p:nvPr/>
        </p:nvCxnSpPr>
        <p:spPr>
          <a:xfrm>
            <a:off x="1369137" y="2583578"/>
            <a:ext cx="0" cy="298634"/>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1CA788A-4567-094B-962E-4D3765EFA235}"/>
              </a:ext>
            </a:extLst>
          </p:cNvPr>
          <p:cNvCxnSpPr>
            <a:cxnSpLocks/>
          </p:cNvCxnSpPr>
          <p:nvPr/>
        </p:nvCxnSpPr>
        <p:spPr>
          <a:xfrm>
            <a:off x="2705266" y="2571221"/>
            <a:ext cx="0" cy="41088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63B675F-BA29-1849-9973-55BEADC867A0}"/>
              </a:ext>
            </a:extLst>
          </p:cNvPr>
          <p:cNvCxnSpPr>
            <a:cxnSpLocks/>
          </p:cNvCxnSpPr>
          <p:nvPr/>
        </p:nvCxnSpPr>
        <p:spPr>
          <a:xfrm>
            <a:off x="4049634" y="2576883"/>
            <a:ext cx="0" cy="330043"/>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B7F1182-C4F5-FD41-A299-AED9C6F6D6AF}"/>
              </a:ext>
            </a:extLst>
          </p:cNvPr>
          <p:cNvSpPr txBox="1"/>
          <p:nvPr/>
        </p:nvSpPr>
        <p:spPr>
          <a:xfrm>
            <a:off x="1369136" y="2583578"/>
            <a:ext cx="467908" cy="307777"/>
          </a:xfrm>
          <a:prstGeom prst="rect">
            <a:avLst/>
          </a:prstGeom>
          <a:noFill/>
        </p:spPr>
        <p:txBody>
          <a:bodyPr wrap="square" rtlCol="0">
            <a:spAutoFit/>
          </a:bodyPr>
          <a:lstStyle/>
          <a:p>
            <a:pPr algn="ctr"/>
            <a:r>
              <a:rPr lang="en-GB" sz="1400" b="1" dirty="0">
                <a:solidFill>
                  <a:schemeClr val="accent6"/>
                </a:solidFill>
                <a:latin typeface="Calibri" panose="020F0502020204030204" pitchFamily="34" charset="0"/>
                <a:cs typeface="Calibri" panose="020F0502020204030204" pitchFamily="34" charset="0"/>
              </a:rPr>
              <a:t>11</a:t>
            </a:r>
          </a:p>
        </p:txBody>
      </p:sp>
      <p:sp>
        <p:nvSpPr>
          <p:cNvPr id="26" name="TextBox 25">
            <a:extLst>
              <a:ext uri="{FF2B5EF4-FFF2-40B4-BE49-F238E27FC236}">
                <a16:creationId xmlns:a16="http://schemas.microsoft.com/office/drawing/2014/main" id="{A0B9ACA2-578D-314E-A274-49F3AAD67D91}"/>
              </a:ext>
            </a:extLst>
          </p:cNvPr>
          <p:cNvSpPr txBox="1"/>
          <p:nvPr/>
        </p:nvSpPr>
        <p:spPr>
          <a:xfrm>
            <a:off x="2719423" y="2622772"/>
            <a:ext cx="467908" cy="307777"/>
          </a:xfrm>
          <a:prstGeom prst="rect">
            <a:avLst/>
          </a:prstGeom>
          <a:noFill/>
        </p:spPr>
        <p:txBody>
          <a:bodyPr wrap="square" rtlCol="0">
            <a:spAutoFit/>
          </a:bodyPr>
          <a:lstStyle/>
          <a:p>
            <a:pPr algn="ctr"/>
            <a:r>
              <a:rPr lang="en-GB" sz="1400" b="1" dirty="0">
                <a:solidFill>
                  <a:schemeClr val="accent6"/>
                </a:solidFill>
                <a:latin typeface="Calibri" panose="020F0502020204030204" pitchFamily="34" charset="0"/>
                <a:cs typeface="Calibri" panose="020F0502020204030204" pitchFamily="34" charset="0"/>
              </a:rPr>
              <a:t>16</a:t>
            </a:r>
          </a:p>
        </p:txBody>
      </p:sp>
      <p:sp>
        <p:nvSpPr>
          <p:cNvPr id="29" name="TextBox 28">
            <a:extLst>
              <a:ext uri="{FF2B5EF4-FFF2-40B4-BE49-F238E27FC236}">
                <a16:creationId xmlns:a16="http://schemas.microsoft.com/office/drawing/2014/main" id="{2A1172B7-FC44-2E44-B855-3E733ED707C4}"/>
              </a:ext>
            </a:extLst>
          </p:cNvPr>
          <p:cNvSpPr txBox="1"/>
          <p:nvPr/>
        </p:nvSpPr>
        <p:spPr>
          <a:xfrm>
            <a:off x="4078177" y="2598008"/>
            <a:ext cx="467908" cy="307777"/>
          </a:xfrm>
          <a:prstGeom prst="rect">
            <a:avLst/>
          </a:prstGeom>
          <a:noFill/>
        </p:spPr>
        <p:txBody>
          <a:bodyPr wrap="square" rtlCol="0">
            <a:spAutoFit/>
          </a:bodyPr>
          <a:lstStyle/>
          <a:p>
            <a:pPr algn="ctr"/>
            <a:r>
              <a:rPr lang="en-GB" sz="1400" b="1" dirty="0">
                <a:solidFill>
                  <a:schemeClr val="accent6"/>
                </a:solidFill>
                <a:latin typeface="Calibri" panose="020F0502020204030204" pitchFamily="34" charset="0"/>
                <a:cs typeface="Calibri" panose="020F0502020204030204" pitchFamily="34" charset="0"/>
              </a:rPr>
              <a:t>13</a:t>
            </a:r>
          </a:p>
        </p:txBody>
      </p:sp>
      <p:cxnSp>
        <p:nvCxnSpPr>
          <p:cNvPr id="31" name="Straight Connector 30">
            <a:extLst>
              <a:ext uri="{FF2B5EF4-FFF2-40B4-BE49-F238E27FC236}">
                <a16:creationId xmlns:a16="http://schemas.microsoft.com/office/drawing/2014/main" id="{205F8DDC-E236-5B49-A970-7ECF5ED49112}"/>
              </a:ext>
            </a:extLst>
          </p:cNvPr>
          <p:cNvCxnSpPr>
            <a:cxnSpLocks/>
          </p:cNvCxnSpPr>
          <p:nvPr/>
        </p:nvCxnSpPr>
        <p:spPr>
          <a:xfrm>
            <a:off x="7738331" y="1482858"/>
            <a:ext cx="0" cy="128349"/>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544BD437-1AC8-FA48-8877-3D03C54147FF}"/>
              </a:ext>
            </a:extLst>
          </p:cNvPr>
          <p:cNvSpPr txBox="1"/>
          <p:nvPr/>
        </p:nvSpPr>
        <p:spPr>
          <a:xfrm>
            <a:off x="7736442" y="1400795"/>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13</a:t>
            </a:r>
          </a:p>
        </p:txBody>
      </p:sp>
      <p:cxnSp>
        <p:nvCxnSpPr>
          <p:cNvPr id="36" name="Straight Connector 35">
            <a:extLst>
              <a:ext uri="{FF2B5EF4-FFF2-40B4-BE49-F238E27FC236}">
                <a16:creationId xmlns:a16="http://schemas.microsoft.com/office/drawing/2014/main" id="{8C440B9A-10AE-4B40-AA62-B2549CD4664D}"/>
              </a:ext>
            </a:extLst>
          </p:cNvPr>
          <p:cNvCxnSpPr>
            <a:cxnSpLocks/>
          </p:cNvCxnSpPr>
          <p:nvPr/>
        </p:nvCxnSpPr>
        <p:spPr>
          <a:xfrm>
            <a:off x="8985753" y="1482858"/>
            <a:ext cx="0" cy="214013"/>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DF7FED0-306B-3446-AFC7-936EAFB8E675}"/>
              </a:ext>
            </a:extLst>
          </p:cNvPr>
          <p:cNvCxnSpPr>
            <a:cxnSpLocks/>
          </p:cNvCxnSpPr>
          <p:nvPr/>
        </p:nvCxnSpPr>
        <p:spPr>
          <a:xfrm>
            <a:off x="10250109" y="1482858"/>
            <a:ext cx="0" cy="163214"/>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AD889D2-4D35-D74E-BBFC-116EF87F9E1B}"/>
              </a:ext>
            </a:extLst>
          </p:cNvPr>
          <p:cNvSpPr txBox="1"/>
          <p:nvPr/>
        </p:nvSpPr>
        <p:spPr>
          <a:xfrm>
            <a:off x="8994119" y="1441715"/>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21</a:t>
            </a:r>
          </a:p>
        </p:txBody>
      </p:sp>
      <p:sp>
        <p:nvSpPr>
          <p:cNvPr id="39" name="TextBox 38">
            <a:extLst>
              <a:ext uri="{FF2B5EF4-FFF2-40B4-BE49-F238E27FC236}">
                <a16:creationId xmlns:a16="http://schemas.microsoft.com/office/drawing/2014/main" id="{609550D6-3E2F-EA41-AD20-75503BBB9D45}"/>
              </a:ext>
            </a:extLst>
          </p:cNvPr>
          <p:cNvSpPr txBox="1"/>
          <p:nvPr/>
        </p:nvSpPr>
        <p:spPr>
          <a:xfrm>
            <a:off x="10251796" y="1416453"/>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16</a:t>
            </a:r>
          </a:p>
        </p:txBody>
      </p:sp>
      <p:cxnSp>
        <p:nvCxnSpPr>
          <p:cNvPr id="23" name="Straight Connector 22">
            <a:extLst>
              <a:ext uri="{FF2B5EF4-FFF2-40B4-BE49-F238E27FC236}">
                <a16:creationId xmlns:a16="http://schemas.microsoft.com/office/drawing/2014/main" id="{17137034-AFDB-3E4F-A9A0-23ED0AEAEC9C}"/>
              </a:ext>
            </a:extLst>
          </p:cNvPr>
          <p:cNvCxnSpPr>
            <a:cxnSpLocks/>
          </p:cNvCxnSpPr>
          <p:nvPr/>
        </p:nvCxnSpPr>
        <p:spPr>
          <a:xfrm flipH="1" flipV="1">
            <a:off x="3336923" y="2889087"/>
            <a:ext cx="610070" cy="2268"/>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199E18C-95EA-CC4E-87B0-25FCE40D90EC}"/>
              </a:ext>
            </a:extLst>
          </p:cNvPr>
          <p:cNvCxnSpPr>
            <a:cxnSpLocks/>
          </p:cNvCxnSpPr>
          <p:nvPr/>
        </p:nvCxnSpPr>
        <p:spPr>
          <a:xfrm flipH="1">
            <a:off x="2040130" y="2968351"/>
            <a:ext cx="627812"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159AEF6-C5E3-0743-84F9-84CBEBAEB8C6}"/>
              </a:ext>
            </a:extLst>
          </p:cNvPr>
          <p:cNvCxnSpPr>
            <a:cxnSpLocks/>
          </p:cNvCxnSpPr>
          <p:nvPr/>
        </p:nvCxnSpPr>
        <p:spPr>
          <a:xfrm flipH="1">
            <a:off x="820440" y="2872622"/>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779D726-F18B-8746-B966-7709ECD7C2D6}"/>
              </a:ext>
            </a:extLst>
          </p:cNvPr>
          <p:cNvCxnSpPr>
            <a:cxnSpLocks/>
          </p:cNvCxnSpPr>
          <p:nvPr/>
        </p:nvCxnSpPr>
        <p:spPr>
          <a:xfrm flipH="1">
            <a:off x="9701822" y="1639641"/>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CF98C53-6C86-0A43-B91F-498615488E17}"/>
              </a:ext>
            </a:extLst>
          </p:cNvPr>
          <p:cNvCxnSpPr>
            <a:cxnSpLocks/>
          </p:cNvCxnSpPr>
          <p:nvPr/>
        </p:nvCxnSpPr>
        <p:spPr>
          <a:xfrm flipH="1">
            <a:off x="8451684" y="1685854"/>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C6B58C1-420D-4046-8339-E65E4B741B6E}"/>
              </a:ext>
            </a:extLst>
          </p:cNvPr>
          <p:cNvCxnSpPr>
            <a:cxnSpLocks/>
          </p:cNvCxnSpPr>
          <p:nvPr/>
        </p:nvCxnSpPr>
        <p:spPr>
          <a:xfrm flipH="1">
            <a:off x="7194671" y="1590125"/>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62474D8-2953-1643-8203-23022199354F}"/>
              </a:ext>
            </a:extLst>
          </p:cNvPr>
          <p:cNvCxnSpPr>
            <a:cxnSpLocks/>
          </p:cNvCxnSpPr>
          <p:nvPr/>
        </p:nvCxnSpPr>
        <p:spPr>
          <a:xfrm>
            <a:off x="7725155" y="3298403"/>
            <a:ext cx="0" cy="102093"/>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EB51F83-51AF-1248-A5B7-2D737E89E2AC}"/>
              </a:ext>
            </a:extLst>
          </p:cNvPr>
          <p:cNvCxnSpPr>
            <a:cxnSpLocks/>
          </p:cNvCxnSpPr>
          <p:nvPr/>
        </p:nvCxnSpPr>
        <p:spPr>
          <a:xfrm>
            <a:off x="8984114" y="3298403"/>
            <a:ext cx="0" cy="228527"/>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6F17567-3430-5D49-9BC2-04F5E510657F}"/>
              </a:ext>
            </a:extLst>
          </p:cNvPr>
          <p:cNvCxnSpPr>
            <a:cxnSpLocks/>
          </p:cNvCxnSpPr>
          <p:nvPr/>
        </p:nvCxnSpPr>
        <p:spPr>
          <a:xfrm>
            <a:off x="10237429" y="3302557"/>
            <a:ext cx="0" cy="133691"/>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C139DB3-2829-5F48-AD0C-CDFF0AADB58B}"/>
              </a:ext>
            </a:extLst>
          </p:cNvPr>
          <p:cNvSpPr txBox="1"/>
          <p:nvPr/>
        </p:nvSpPr>
        <p:spPr>
          <a:xfrm>
            <a:off x="7760990" y="3207804"/>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10</a:t>
            </a:r>
          </a:p>
        </p:txBody>
      </p:sp>
      <p:sp>
        <p:nvSpPr>
          <p:cNvPr id="59" name="TextBox 58">
            <a:extLst>
              <a:ext uri="{FF2B5EF4-FFF2-40B4-BE49-F238E27FC236}">
                <a16:creationId xmlns:a16="http://schemas.microsoft.com/office/drawing/2014/main" id="{A7029EAF-AA10-E345-945F-092CB1A2CF79}"/>
              </a:ext>
            </a:extLst>
          </p:cNvPr>
          <p:cNvSpPr txBox="1"/>
          <p:nvPr/>
        </p:nvSpPr>
        <p:spPr>
          <a:xfrm>
            <a:off x="9018667" y="3248724"/>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23</a:t>
            </a:r>
          </a:p>
        </p:txBody>
      </p:sp>
      <p:sp>
        <p:nvSpPr>
          <p:cNvPr id="60" name="TextBox 59">
            <a:extLst>
              <a:ext uri="{FF2B5EF4-FFF2-40B4-BE49-F238E27FC236}">
                <a16:creationId xmlns:a16="http://schemas.microsoft.com/office/drawing/2014/main" id="{56017310-C516-7F40-B88A-42641EC8C352}"/>
              </a:ext>
            </a:extLst>
          </p:cNvPr>
          <p:cNvSpPr txBox="1"/>
          <p:nvPr/>
        </p:nvSpPr>
        <p:spPr>
          <a:xfrm>
            <a:off x="10251796" y="3223462"/>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14</a:t>
            </a:r>
          </a:p>
        </p:txBody>
      </p:sp>
      <p:cxnSp>
        <p:nvCxnSpPr>
          <p:cNvPr id="61" name="Straight Connector 60">
            <a:extLst>
              <a:ext uri="{FF2B5EF4-FFF2-40B4-BE49-F238E27FC236}">
                <a16:creationId xmlns:a16="http://schemas.microsoft.com/office/drawing/2014/main" id="{F7F4237D-F7D4-3142-AB9F-34EDA85CA865}"/>
              </a:ext>
            </a:extLst>
          </p:cNvPr>
          <p:cNvCxnSpPr>
            <a:cxnSpLocks/>
          </p:cNvCxnSpPr>
          <p:nvPr/>
        </p:nvCxnSpPr>
        <p:spPr>
          <a:xfrm flipH="1">
            <a:off x="9701821" y="3433281"/>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A21CE023-F66C-3641-B8EE-7B243839B4F7}"/>
              </a:ext>
            </a:extLst>
          </p:cNvPr>
          <p:cNvCxnSpPr>
            <a:cxnSpLocks/>
          </p:cNvCxnSpPr>
          <p:nvPr/>
        </p:nvCxnSpPr>
        <p:spPr>
          <a:xfrm flipH="1">
            <a:off x="8451683" y="3516562"/>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4FA2C78-DA20-8C43-89D6-2A8714059342}"/>
              </a:ext>
            </a:extLst>
          </p:cNvPr>
          <p:cNvCxnSpPr>
            <a:cxnSpLocks/>
          </p:cNvCxnSpPr>
          <p:nvPr/>
        </p:nvCxnSpPr>
        <p:spPr>
          <a:xfrm flipH="1">
            <a:off x="7194670" y="3383765"/>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83E663D-B814-364B-8EB7-F6A69C55D54D}"/>
              </a:ext>
            </a:extLst>
          </p:cNvPr>
          <p:cNvCxnSpPr>
            <a:cxnSpLocks/>
          </p:cNvCxnSpPr>
          <p:nvPr/>
        </p:nvCxnSpPr>
        <p:spPr>
          <a:xfrm>
            <a:off x="7725155" y="5136368"/>
            <a:ext cx="0" cy="540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95B732BC-8126-7C46-99BA-D2D6040AF41C}"/>
              </a:ext>
            </a:extLst>
          </p:cNvPr>
          <p:cNvCxnSpPr>
            <a:cxnSpLocks/>
          </p:cNvCxnSpPr>
          <p:nvPr/>
        </p:nvCxnSpPr>
        <p:spPr>
          <a:xfrm>
            <a:off x="8984114" y="5136368"/>
            <a:ext cx="0" cy="612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B7CDF5A-A4B7-D842-8E28-AF6D95D201CE}"/>
              </a:ext>
            </a:extLst>
          </p:cNvPr>
          <p:cNvCxnSpPr>
            <a:cxnSpLocks/>
          </p:cNvCxnSpPr>
          <p:nvPr/>
        </p:nvCxnSpPr>
        <p:spPr>
          <a:xfrm>
            <a:off x="10237429" y="5137347"/>
            <a:ext cx="0" cy="360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5ED9FBB1-565D-104A-BA56-86C831EA6C43}"/>
              </a:ext>
            </a:extLst>
          </p:cNvPr>
          <p:cNvSpPr txBox="1"/>
          <p:nvPr/>
        </p:nvSpPr>
        <p:spPr>
          <a:xfrm>
            <a:off x="7760990" y="5012609"/>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5</a:t>
            </a:r>
          </a:p>
        </p:txBody>
      </p:sp>
      <p:sp>
        <p:nvSpPr>
          <p:cNvPr id="69" name="TextBox 68">
            <a:extLst>
              <a:ext uri="{FF2B5EF4-FFF2-40B4-BE49-F238E27FC236}">
                <a16:creationId xmlns:a16="http://schemas.microsoft.com/office/drawing/2014/main" id="{18070A57-7871-0D48-81E9-B64425214AEE}"/>
              </a:ext>
            </a:extLst>
          </p:cNvPr>
          <p:cNvSpPr txBox="1"/>
          <p:nvPr/>
        </p:nvSpPr>
        <p:spPr>
          <a:xfrm>
            <a:off x="9018667" y="5025074"/>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6</a:t>
            </a:r>
          </a:p>
        </p:txBody>
      </p:sp>
      <p:sp>
        <p:nvSpPr>
          <p:cNvPr id="70" name="TextBox 69">
            <a:extLst>
              <a:ext uri="{FF2B5EF4-FFF2-40B4-BE49-F238E27FC236}">
                <a16:creationId xmlns:a16="http://schemas.microsoft.com/office/drawing/2014/main" id="{AD7F6BBE-2C95-9C45-93C7-CD59707C49A8}"/>
              </a:ext>
            </a:extLst>
          </p:cNvPr>
          <p:cNvSpPr txBox="1"/>
          <p:nvPr/>
        </p:nvSpPr>
        <p:spPr>
          <a:xfrm>
            <a:off x="10251796" y="5012609"/>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3</a:t>
            </a:r>
          </a:p>
        </p:txBody>
      </p:sp>
      <p:cxnSp>
        <p:nvCxnSpPr>
          <p:cNvPr id="71" name="Straight Connector 70">
            <a:extLst>
              <a:ext uri="{FF2B5EF4-FFF2-40B4-BE49-F238E27FC236}">
                <a16:creationId xmlns:a16="http://schemas.microsoft.com/office/drawing/2014/main" id="{7015A6A1-0E5D-8E42-875F-85EB17D55B4F}"/>
              </a:ext>
            </a:extLst>
          </p:cNvPr>
          <p:cNvCxnSpPr>
            <a:cxnSpLocks/>
          </p:cNvCxnSpPr>
          <p:nvPr/>
        </p:nvCxnSpPr>
        <p:spPr>
          <a:xfrm flipH="1">
            <a:off x="9701821" y="5173347"/>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10F28E24-FB63-FF4A-BCCF-C9C09DA04084}"/>
              </a:ext>
            </a:extLst>
          </p:cNvPr>
          <p:cNvCxnSpPr>
            <a:cxnSpLocks/>
          </p:cNvCxnSpPr>
          <p:nvPr/>
        </p:nvCxnSpPr>
        <p:spPr>
          <a:xfrm flipH="1">
            <a:off x="8451683" y="5188696"/>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743EFD3-51FF-8544-BB35-992B572AFEE1}"/>
              </a:ext>
            </a:extLst>
          </p:cNvPr>
          <p:cNvCxnSpPr>
            <a:cxnSpLocks/>
          </p:cNvCxnSpPr>
          <p:nvPr/>
        </p:nvCxnSpPr>
        <p:spPr>
          <a:xfrm flipH="1">
            <a:off x="7194670" y="5187290"/>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D0123D8-89C4-4B1C-AF07-C8CD7236DE4E}"/>
              </a:ext>
            </a:extLst>
          </p:cNvPr>
          <p:cNvSpPr txBox="1"/>
          <p:nvPr/>
        </p:nvSpPr>
        <p:spPr>
          <a:xfrm>
            <a:off x="4815988" y="2593263"/>
            <a:ext cx="1538161" cy="400110"/>
          </a:xfrm>
          <a:prstGeom prst="rect">
            <a:avLst/>
          </a:prstGeom>
          <a:noFill/>
        </p:spPr>
        <p:txBody>
          <a:bodyPr wrap="square" rtlCol="0">
            <a:spAutoFit/>
          </a:bodyPr>
          <a:lstStyle/>
          <a:p>
            <a:pPr algn="ctr"/>
            <a:r>
              <a:rPr lang="en-US" sz="1000" b="1" dirty="0">
                <a:solidFill>
                  <a:schemeClr val="tx1"/>
                </a:solidFill>
                <a:latin typeface="Calibri" panose="020F0502020204030204" pitchFamily="34" charset="0"/>
                <a:cs typeface="Calibri" panose="020F0502020204030204" pitchFamily="34" charset="0"/>
              </a:rPr>
              <a:t>Who will be working remotely / hybrid?</a:t>
            </a:r>
            <a:endParaRPr lang="en-GB" sz="1000" b="1" dirty="0" err="1">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92DEE7-97F2-44F6-AFBA-3DF905B8ABA0}"/>
              </a:ext>
            </a:extLst>
          </p:cNvPr>
          <p:cNvSpPr/>
          <p:nvPr/>
        </p:nvSpPr>
        <p:spPr>
          <a:xfrm>
            <a:off x="4936361" y="3238119"/>
            <a:ext cx="279721" cy="7200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sp>
        <p:nvSpPr>
          <p:cNvPr id="54" name="Rectangle 53">
            <a:extLst>
              <a:ext uri="{FF2B5EF4-FFF2-40B4-BE49-F238E27FC236}">
                <a16:creationId xmlns:a16="http://schemas.microsoft.com/office/drawing/2014/main" id="{7721CEF4-55D5-4B23-A785-79AFBD607CBD}"/>
              </a:ext>
            </a:extLst>
          </p:cNvPr>
          <p:cNvSpPr/>
          <p:nvPr/>
        </p:nvSpPr>
        <p:spPr>
          <a:xfrm>
            <a:off x="4936361" y="3546366"/>
            <a:ext cx="279721" cy="72000"/>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sp>
        <p:nvSpPr>
          <p:cNvPr id="56" name="Rectangle 55">
            <a:extLst>
              <a:ext uri="{FF2B5EF4-FFF2-40B4-BE49-F238E27FC236}">
                <a16:creationId xmlns:a16="http://schemas.microsoft.com/office/drawing/2014/main" id="{50ABC88B-3E47-4A19-88B3-CC240DAC5CC8}"/>
              </a:ext>
            </a:extLst>
          </p:cNvPr>
          <p:cNvSpPr/>
          <p:nvPr/>
        </p:nvSpPr>
        <p:spPr>
          <a:xfrm>
            <a:off x="4936361" y="3854613"/>
            <a:ext cx="279721"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cxnSp>
        <p:nvCxnSpPr>
          <p:cNvPr id="57" name="Straight Connector 56">
            <a:extLst>
              <a:ext uri="{FF2B5EF4-FFF2-40B4-BE49-F238E27FC236}">
                <a16:creationId xmlns:a16="http://schemas.microsoft.com/office/drawing/2014/main" id="{DF285BC5-264C-4171-8737-121491630C18}"/>
              </a:ext>
            </a:extLst>
          </p:cNvPr>
          <p:cNvCxnSpPr/>
          <p:nvPr/>
        </p:nvCxnSpPr>
        <p:spPr>
          <a:xfrm>
            <a:off x="4936360" y="4162859"/>
            <a:ext cx="288000" cy="0"/>
          </a:xfrm>
          <a:prstGeom prst="line">
            <a:avLst/>
          </a:prstGeom>
          <a:ln w="25400">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64" name="TextBox 63">
            <a:extLst>
              <a:ext uri="{FF2B5EF4-FFF2-40B4-BE49-F238E27FC236}">
                <a16:creationId xmlns:a16="http://schemas.microsoft.com/office/drawing/2014/main" id="{F2781BF1-F3C2-4B1A-AD17-4215CD17F5FB}"/>
              </a:ext>
            </a:extLst>
          </p:cNvPr>
          <p:cNvSpPr txBox="1"/>
          <p:nvPr/>
        </p:nvSpPr>
        <p:spPr>
          <a:xfrm>
            <a:off x="5237195" y="3140265"/>
            <a:ext cx="949299"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All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33880362-806E-4224-8617-5DC1A7770A22}"/>
              </a:ext>
            </a:extLst>
          </p:cNvPr>
          <p:cNvSpPr txBox="1"/>
          <p:nvPr/>
        </p:nvSpPr>
        <p:spPr>
          <a:xfrm>
            <a:off x="5240304" y="3451289"/>
            <a:ext cx="1117614"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Some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16674020-F753-4626-808A-DF496954C15A}"/>
              </a:ext>
            </a:extLst>
          </p:cNvPr>
          <p:cNvSpPr txBox="1"/>
          <p:nvPr/>
        </p:nvSpPr>
        <p:spPr>
          <a:xfrm>
            <a:off x="5234080" y="3762312"/>
            <a:ext cx="966931"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No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723B4D1E-2620-49C7-95C3-17D267E3D745}"/>
              </a:ext>
            </a:extLst>
          </p:cNvPr>
          <p:cNvSpPr txBox="1"/>
          <p:nvPr/>
        </p:nvSpPr>
        <p:spPr>
          <a:xfrm>
            <a:off x="5237190" y="4045342"/>
            <a:ext cx="1278116" cy="415498"/>
          </a:xfrm>
          <a:prstGeom prst="rect">
            <a:avLst/>
          </a:prstGeom>
          <a:noFill/>
        </p:spPr>
        <p:txBody>
          <a:bodyPr wrap="square" rtlCol="0">
            <a:spAutoFit/>
          </a:bodyPr>
          <a:lstStyle/>
          <a:p>
            <a:pPr algn="l"/>
            <a:r>
              <a:rPr lang="en-US" sz="1050" dirty="0">
                <a:solidFill>
                  <a:schemeClr val="tx1"/>
                </a:solidFill>
                <a:latin typeface="Calibri" panose="020F0502020204030204" pitchFamily="34" charset="0"/>
                <a:cs typeface="Calibri" panose="020F0502020204030204" pitchFamily="34" charset="0"/>
              </a:rPr>
              <a:t>% Estimated Share of workforce</a:t>
            </a:r>
            <a:endParaRPr lang="en-GB" sz="1050" dirty="0" err="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8088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6A7B7D6B-2551-4FB2-915B-A977A866D745}"/>
              </a:ext>
            </a:extLst>
          </p:cNvPr>
          <p:cNvGraphicFramePr/>
          <p:nvPr>
            <p:extLst>
              <p:ext uri="{D42A27DB-BD31-4B8C-83A1-F6EECF244321}">
                <p14:modId xmlns:p14="http://schemas.microsoft.com/office/powerpoint/2010/main" val="1918804349"/>
              </p:ext>
            </p:extLst>
          </p:nvPr>
        </p:nvGraphicFramePr>
        <p:xfrm>
          <a:off x="422886" y="804120"/>
          <a:ext cx="5165114" cy="28631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F82F9C9B-CE83-4C6D-A13A-C19B5E9929A2}"/>
              </a:ext>
            </a:extLst>
          </p:cNvPr>
          <p:cNvGraphicFramePr/>
          <p:nvPr>
            <p:extLst>
              <p:ext uri="{D42A27DB-BD31-4B8C-83A1-F6EECF244321}">
                <p14:modId xmlns:p14="http://schemas.microsoft.com/office/powerpoint/2010/main" val="4273272216"/>
              </p:ext>
            </p:extLst>
          </p:nvPr>
        </p:nvGraphicFramePr>
        <p:xfrm>
          <a:off x="6627097" y="804120"/>
          <a:ext cx="5165114" cy="2863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E5E0E05D-99DA-42DB-A3F0-DE2B2F5C352B}"/>
              </a:ext>
            </a:extLst>
          </p:cNvPr>
          <p:cNvGraphicFramePr/>
          <p:nvPr>
            <p:extLst>
              <p:ext uri="{D42A27DB-BD31-4B8C-83A1-F6EECF244321}">
                <p14:modId xmlns:p14="http://schemas.microsoft.com/office/powerpoint/2010/main" val="3816930714"/>
              </p:ext>
            </p:extLst>
          </p:nvPr>
        </p:nvGraphicFramePr>
        <p:xfrm>
          <a:off x="422886" y="3424820"/>
          <a:ext cx="5165114" cy="28631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2B84D91A-3261-443D-816F-2E95B19344F4}"/>
              </a:ext>
            </a:extLst>
          </p:cNvPr>
          <p:cNvGraphicFramePr/>
          <p:nvPr>
            <p:extLst>
              <p:ext uri="{D42A27DB-BD31-4B8C-83A1-F6EECF244321}">
                <p14:modId xmlns:p14="http://schemas.microsoft.com/office/powerpoint/2010/main" val="1543130747"/>
              </p:ext>
            </p:extLst>
          </p:nvPr>
        </p:nvGraphicFramePr>
        <p:xfrm>
          <a:off x="6627097" y="3424820"/>
          <a:ext cx="5165114" cy="2863139"/>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a:xfrm>
            <a:off x="422887" y="241408"/>
            <a:ext cx="11548289" cy="671807"/>
          </a:xfrm>
        </p:spPr>
        <p:txBody>
          <a:bodyPr>
            <a:normAutofit/>
          </a:bodyPr>
          <a:lstStyle/>
          <a:p>
            <a:r>
              <a:rPr lang="en-US" sz="2400" dirty="0"/>
              <a:t>The extent to which growth in remote / hybrid working will be maintained ‘post pandemic’ will vary across verticals – with greatest residual growth in service sectors.</a:t>
            </a:r>
            <a:endParaRPr lang="en-GB" sz="2400" dirty="0"/>
          </a:p>
        </p:txBody>
      </p:sp>
      <p:sp>
        <p:nvSpPr>
          <p:cNvPr id="8" name="Rectangle 7">
            <a:extLst>
              <a:ext uri="{FF2B5EF4-FFF2-40B4-BE49-F238E27FC236}">
                <a16:creationId xmlns:a16="http://schemas.microsoft.com/office/drawing/2014/main" id="{633560D4-3871-4335-A67A-60370E963A5F}"/>
              </a:ext>
            </a:extLst>
          </p:cNvPr>
          <p:cNvSpPr/>
          <p:nvPr/>
        </p:nvSpPr>
        <p:spPr>
          <a:xfrm>
            <a:off x="345995" y="1031943"/>
            <a:ext cx="4969309" cy="276999"/>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Manufacturing</a:t>
            </a:r>
          </a:p>
        </p:txBody>
      </p:sp>
      <p:cxnSp>
        <p:nvCxnSpPr>
          <p:cNvPr id="10" name="Straight Connector 9">
            <a:extLst>
              <a:ext uri="{FF2B5EF4-FFF2-40B4-BE49-F238E27FC236}">
                <a16:creationId xmlns:a16="http://schemas.microsoft.com/office/drawing/2014/main" id="{CDC8E204-1371-4C52-A1F2-BB01C92409EF}"/>
              </a:ext>
            </a:extLst>
          </p:cNvPr>
          <p:cNvCxnSpPr/>
          <p:nvPr/>
        </p:nvCxnSpPr>
        <p:spPr>
          <a:xfrm>
            <a:off x="407988" y="1300230"/>
            <a:ext cx="432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315E4A1B-BB05-483E-A015-FA74A9975F6B}"/>
              </a:ext>
            </a:extLst>
          </p:cNvPr>
          <p:cNvSpPr/>
          <p:nvPr/>
        </p:nvSpPr>
        <p:spPr>
          <a:xfrm>
            <a:off x="345995" y="3586230"/>
            <a:ext cx="4969309" cy="276999"/>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Retail</a:t>
            </a:r>
          </a:p>
        </p:txBody>
      </p:sp>
      <p:cxnSp>
        <p:nvCxnSpPr>
          <p:cNvPr id="18" name="Straight Connector 17">
            <a:extLst>
              <a:ext uri="{FF2B5EF4-FFF2-40B4-BE49-F238E27FC236}">
                <a16:creationId xmlns:a16="http://schemas.microsoft.com/office/drawing/2014/main" id="{68EE0DA4-918F-453E-A96E-31FDDDC2B5E8}"/>
              </a:ext>
            </a:extLst>
          </p:cNvPr>
          <p:cNvCxnSpPr/>
          <p:nvPr/>
        </p:nvCxnSpPr>
        <p:spPr>
          <a:xfrm>
            <a:off x="407988" y="3854517"/>
            <a:ext cx="432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9125C02C-8F68-4A0F-A87D-3809EB73D7D5}"/>
              </a:ext>
            </a:extLst>
          </p:cNvPr>
          <p:cNvSpPr/>
          <p:nvPr/>
        </p:nvSpPr>
        <p:spPr>
          <a:xfrm>
            <a:off x="6550206" y="1031943"/>
            <a:ext cx="4969309" cy="276999"/>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Construction</a:t>
            </a:r>
          </a:p>
        </p:txBody>
      </p:sp>
      <p:cxnSp>
        <p:nvCxnSpPr>
          <p:cNvPr id="21" name="Straight Connector 20">
            <a:extLst>
              <a:ext uri="{FF2B5EF4-FFF2-40B4-BE49-F238E27FC236}">
                <a16:creationId xmlns:a16="http://schemas.microsoft.com/office/drawing/2014/main" id="{D3918EC7-2922-492A-8604-19C0BADE6A97}"/>
              </a:ext>
            </a:extLst>
          </p:cNvPr>
          <p:cNvCxnSpPr/>
          <p:nvPr/>
        </p:nvCxnSpPr>
        <p:spPr>
          <a:xfrm>
            <a:off x="6612199" y="1300230"/>
            <a:ext cx="432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737CC4-2988-4F7D-9DC6-C79A6EC83067}"/>
              </a:ext>
            </a:extLst>
          </p:cNvPr>
          <p:cNvSpPr/>
          <p:nvPr/>
        </p:nvSpPr>
        <p:spPr>
          <a:xfrm>
            <a:off x="6550206" y="3586230"/>
            <a:ext cx="4969309" cy="276999"/>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Services</a:t>
            </a:r>
          </a:p>
        </p:txBody>
      </p:sp>
      <p:cxnSp>
        <p:nvCxnSpPr>
          <p:cNvPr id="30" name="Straight Connector 29">
            <a:extLst>
              <a:ext uri="{FF2B5EF4-FFF2-40B4-BE49-F238E27FC236}">
                <a16:creationId xmlns:a16="http://schemas.microsoft.com/office/drawing/2014/main" id="{BF0DE608-C903-4EB0-8BA2-E2A1F86C9110}"/>
              </a:ext>
            </a:extLst>
          </p:cNvPr>
          <p:cNvCxnSpPr/>
          <p:nvPr/>
        </p:nvCxnSpPr>
        <p:spPr>
          <a:xfrm>
            <a:off x="6612199" y="3854517"/>
            <a:ext cx="432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9131743-A987-C244-8031-8013B3E0312E}"/>
              </a:ext>
            </a:extLst>
          </p:cNvPr>
          <p:cNvCxnSpPr>
            <a:cxnSpLocks/>
          </p:cNvCxnSpPr>
          <p:nvPr/>
        </p:nvCxnSpPr>
        <p:spPr>
          <a:xfrm>
            <a:off x="1359806" y="1728254"/>
            <a:ext cx="0" cy="1800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6BAC87C-CD7E-7E4C-87B5-5FFDDAE5519E}"/>
              </a:ext>
            </a:extLst>
          </p:cNvPr>
          <p:cNvCxnSpPr>
            <a:cxnSpLocks/>
          </p:cNvCxnSpPr>
          <p:nvPr/>
        </p:nvCxnSpPr>
        <p:spPr>
          <a:xfrm>
            <a:off x="3861712" y="1728254"/>
            <a:ext cx="0" cy="1476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2C951F1E-345E-114F-9014-385C6ECF785A}"/>
              </a:ext>
            </a:extLst>
          </p:cNvPr>
          <p:cNvSpPr txBox="1"/>
          <p:nvPr/>
        </p:nvSpPr>
        <p:spPr>
          <a:xfrm>
            <a:off x="1401566" y="1669681"/>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11</a:t>
            </a:r>
          </a:p>
        </p:txBody>
      </p:sp>
      <p:sp>
        <p:nvSpPr>
          <p:cNvPr id="31" name="TextBox 30">
            <a:extLst>
              <a:ext uri="{FF2B5EF4-FFF2-40B4-BE49-F238E27FC236}">
                <a16:creationId xmlns:a16="http://schemas.microsoft.com/office/drawing/2014/main" id="{B0870BE3-9EF9-F842-8C8E-16FC14286CF3}"/>
              </a:ext>
            </a:extLst>
          </p:cNvPr>
          <p:cNvSpPr txBox="1"/>
          <p:nvPr/>
        </p:nvSpPr>
        <p:spPr>
          <a:xfrm>
            <a:off x="3886538" y="1658797"/>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10</a:t>
            </a:r>
          </a:p>
        </p:txBody>
      </p:sp>
      <p:cxnSp>
        <p:nvCxnSpPr>
          <p:cNvPr id="32" name="Straight Connector 31">
            <a:extLst>
              <a:ext uri="{FF2B5EF4-FFF2-40B4-BE49-F238E27FC236}">
                <a16:creationId xmlns:a16="http://schemas.microsoft.com/office/drawing/2014/main" id="{B3B9908A-6968-374B-9043-051D50761E4B}"/>
              </a:ext>
            </a:extLst>
          </p:cNvPr>
          <p:cNvCxnSpPr>
            <a:cxnSpLocks/>
          </p:cNvCxnSpPr>
          <p:nvPr/>
        </p:nvCxnSpPr>
        <p:spPr>
          <a:xfrm flipH="1">
            <a:off x="3327591" y="1867055"/>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70C7D71-DBA4-9B4B-AB8B-0E811913B8C3}"/>
              </a:ext>
            </a:extLst>
          </p:cNvPr>
          <p:cNvCxnSpPr>
            <a:cxnSpLocks/>
          </p:cNvCxnSpPr>
          <p:nvPr/>
        </p:nvCxnSpPr>
        <p:spPr>
          <a:xfrm flipH="1">
            <a:off x="820440" y="1898364"/>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7B09EBA-0F37-9A40-AFEB-CE21C8D2A96F}"/>
              </a:ext>
            </a:extLst>
          </p:cNvPr>
          <p:cNvCxnSpPr>
            <a:cxnSpLocks/>
          </p:cNvCxnSpPr>
          <p:nvPr/>
        </p:nvCxnSpPr>
        <p:spPr>
          <a:xfrm>
            <a:off x="2623798" y="1728254"/>
            <a:ext cx="0" cy="1800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DC73E2C5-DC9B-6244-A32E-01A627C8C315}"/>
              </a:ext>
            </a:extLst>
          </p:cNvPr>
          <p:cNvSpPr txBox="1"/>
          <p:nvPr/>
        </p:nvSpPr>
        <p:spPr>
          <a:xfrm>
            <a:off x="2665558" y="1669681"/>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11</a:t>
            </a:r>
          </a:p>
        </p:txBody>
      </p:sp>
      <p:cxnSp>
        <p:nvCxnSpPr>
          <p:cNvPr id="37" name="Straight Connector 36">
            <a:extLst>
              <a:ext uri="{FF2B5EF4-FFF2-40B4-BE49-F238E27FC236}">
                <a16:creationId xmlns:a16="http://schemas.microsoft.com/office/drawing/2014/main" id="{1D446D76-1CCC-D14C-93A3-8AC7EB975EC1}"/>
              </a:ext>
            </a:extLst>
          </p:cNvPr>
          <p:cNvCxnSpPr>
            <a:cxnSpLocks/>
          </p:cNvCxnSpPr>
          <p:nvPr/>
        </p:nvCxnSpPr>
        <p:spPr>
          <a:xfrm flipH="1">
            <a:off x="2089259" y="1897909"/>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D62D97E-C4FC-E84F-8FC0-34B301691868}"/>
              </a:ext>
            </a:extLst>
          </p:cNvPr>
          <p:cNvCxnSpPr>
            <a:cxnSpLocks/>
          </p:cNvCxnSpPr>
          <p:nvPr/>
        </p:nvCxnSpPr>
        <p:spPr>
          <a:xfrm>
            <a:off x="7572727" y="1728254"/>
            <a:ext cx="0" cy="1332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97B5E43-27C3-9741-8CF4-0252E69DF181}"/>
              </a:ext>
            </a:extLst>
          </p:cNvPr>
          <p:cNvSpPr txBox="1"/>
          <p:nvPr/>
        </p:nvSpPr>
        <p:spPr>
          <a:xfrm>
            <a:off x="7597553" y="1658797"/>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9</a:t>
            </a:r>
          </a:p>
        </p:txBody>
      </p:sp>
      <p:cxnSp>
        <p:nvCxnSpPr>
          <p:cNvPr id="41" name="Straight Connector 40">
            <a:extLst>
              <a:ext uri="{FF2B5EF4-FFF2-40B4-BE49-F238E27FC236}">
                <a16:creationId xmlns:a16="http://schemas.microsoft.com/office/drawing/2014/main" id="{6A210A1E-BC0C-5D4D-8120-06BE0652F365}"/>
              </a:ext>
            </a:extLst>
          </p:cNvPr>
          <p:cNvCxnSpPr>
            <a:cxnSpLocks/>
          </p:cNvCxnSpPr>
          <p:nvPr/>
        </p:nvCxnSpPr>
        <p:spPr>
          <a:xfrm>
            <a:off x="8820071" y="1725745"/>
            <a:ext cx="0" cy="1476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53B6A5E-5F51-744C-A54A-FBE5A3DE421D}"/>
              </a:ext>
            </a:extLst>
          </p:cNvPr>
          <p:cNvSpPr txBox="1"/>
          <p:nvPr/>
        </p:nvSpPr>
        <p:spPr>
          <a:xfrm>
            <a:off x="8844897" y="1656288"/>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10</a:t>
            </a:r>
          </a:p>
        </p:txBody>
      </p:sp>
      <p:cxnSp>
        <p:nvCxnSpPr>
          <p:cNvPr id="43" name="Straight Connector 42">
            <a:extLst>
              <a:ext uri="{FF2B5EF4-FFF2-40B4-BE49-F238E27FC236}">
                <a16:creationId xmlns:a16="http://schemas.microsoft.com/office/drawing/2014/main" id="{89E9A5A3-B095-1443-B8AF-D71EBB22C024}"/>
              </a:ext>
            </a:extLst>
          </p:cNvPr>
          <p:cNvCxnSpPr>
            <a:cxnSpLocks/>
          </p:cNvCxnSpPr>
          <p:nvPr/>
        </p:nvCxnSpPr>
        <p:spPr>
          <a:xfrm>
            <a:off x="10077329" y="1725525"/>
            <a:ext cx="0" cy="1332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22D6517C-73F9-E84A-B10E-4DDA621754A1}"/>
              </a:ext>
            </a:extLst>
          </p:cNvPr>
          <p:cNvSpPr txBox="1"/>
          <p:nvPr/>
        </p:nvSpPr>
        <p:spPr>
          <a:xfrm>
            <a:off x="10102155" y="1656068"/>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8</a:t>
            </a:r>
          </a:p>
        </p:txBody>
      </p:sp>
      <p:cxnSp>
        <p:nvCxnSpPr>
          <p:cNvPr id="46" name="Straight Connector 45">
            <a:extLst>
              <a:ext uri="{FF2B5EF4-FFF2-40B4-BE49-F238E27FC236}">
                <a16:creationId xmlns:a16="http://schemas.microsoft.com/office/drawing/2014/main" id="{764284A4-2D01-AD49-9253-E04C200A72DA}"/>
              </a:ext>
            </a:extLst>
          </p:cNvPr>
          <p:cNvCxnSpPr>
            <a:cxnSpLocks/>
          </p:cNvCxnSpPr>
          <p:nvPr/>
        </p:nvCxnSpPr>
        <p:spPr>
          <a:xfrm flipH="1">
            <a:off x="9530318" y="1850644"/>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E312482-89C0-6642-BFEA-382A5FB25809}"/>
              </a:ext>
            </a:extLst>
          </p:cNvPr>
          <p:cNvCxnSpPr>
            <a:cxnSpLocks/>
          </p:cNvCxnSpPr>
          <p:nvPr/>
        </p:nvCxnSpPr>
        <p:spPr>
          <a:xfrm flipH="1">
            <a:off x="7023167" y="1851673"/>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52C3345B-F23B-C04D-B9E6-EE5FFBF6BDF7}"/>
              </a:ext>
            </a:extLst>
          </p:cNvPr>
          <p:cNvCxnSpPr>
            <a:cxnSpLocks/>
          </p:cNvCxnSpPr>
          <p:nvPr/>
        </p:nvCxnSpPr>
        <p:spPr>
          <a:xfrm flipH="1">
            <a:off x="8291986" y="1863330"/>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1090A29B-437A-284D-AE42-002B79323CCE}"/>
              </a:ext>
            </a:extLst>
          </p:cNvPr>
          <p:cNvCxnSpPr>
            <a:cxnSpLocks/>
          </p:cNvCxnSpPr>
          <p:nvPr/>
        </p:nvCxnSpPr>
        <p:spPr>
          <a:xfrm>
            <a:off x="1360969" y="4295602"/>
            <a:ext cx="0" cy="1656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53DDFB8F-FAF4-BE40-8D17-13B69EA0FD21}"/>
              </a:ext>
            </a:extLst>
          </p:cNvPr>
          <p:cNvSpPr txBox="1"/>
          <p:nvPr/>
        </p:nvSpPr>
        <p:spPr>
          <a:xfrm>
            <a:off x="1402729" y="4237029"/>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11</a:t>
            </a:r>
          </a:p>
        </p:txBody>
      </p:sp>
      <p:cxnSp>
        <p:nvCxnSpPr>
          <p:cNvPr id="52" name="Straight Connector 51">
            <a:extLst>
              <a:ext uri="{FF2B5EF4-FFF2-40B4-BE49-F238E27FC236}">
                <a16:creationId xmlns:a16="http://schemas.microsoft.com/office/drawing/2014/main" id="{13E0F5CE-B3DF-8A43-B73D-6CBD5116BBFA}"/>
              </a:ext>
            </a:extLst>
          </p:cNvPr>
          <p:cNvCxnSpPr>
            <a:cxnSpLocks/>
          </p:cNvCxnSpPr>
          <p:nvPr/>
        </p:nvCxnSpPr>
        <p:spPr>
          <a:xfrm flipH="1">
            <a:off x="821603" y="4453012"/>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CBAC9FE-35D8-1E40-9867-767638C52589}"/>
              </a:ext>
            </a:extLst>
          </p:cNvPr>
          <p:cNvCxnSpPr>
            <a:cxnSpLocks/>
          </p:cNvCxnSpPr>
          <p:nvPr/>
        </p:nvCxnSpPr>
        <p:spPr>
          <a:xfrm>
            <a:off x="2613858" y="4300502"/>
            <a:ext cx="0" cy="236446"/>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2761E664-A63E-CF4D-982F-2EB5C9938F0E}"/>
              </a:ext>
            </a:extLst>
          </p:cNvPr>
          <p:cNvSpPr txBox="1"/>
          <p:nvPr/>
        </p:nvSpPr>
        <p:spPr>
          <a:xfrm>
            <a:off x="2655845" y="4272649"/>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16</a:t>
            </a:r>
          </a:p>
        </p:txBody>
      </p:sp>
      <p:cxnSp>
        <p:nvCxnSpPr>
          <p:cNvPr id="55" name="Straight Connector 54">
            <a:extLst>
              <a:ext uri="{FF2B5EF4-FFF2-40B4-BE49-F238E27FC236}">
                <a16:creationId xmlns:a16="http://schemas.microsoft.com/office/drawing/2014/main" id="{05535B7C-E2A1-D141-B51D-F9BBD2503E8F}"/>
              </a:ext>
            </a:extLst>
          </p:cNvPr>
          <p:cNvCxnSpPr>
            <a:cxnSpLocks/>
          </p:cNvCxnSpPr>
          <p:nvPr/>
        </p:nvCxnSpPr>
        <p:spPr>
          <a:xfrm flipH="1">
            <a:off x="2089258" y="4536948"/>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CEF8A3E-715D-7C46-B24B-838190696A52}"/>
              </a:ext>
            </a:extLst>
          </p:cNvPr>
          <p:cNvCxnSpPr>
            <a:cxnSpLocks/>
          </p:cNvCxnSpPr>
          <p:nvPr/>
        </p:nvCxnSpPr>
        <p:spPr>
          <a:xfrm>
            <a:off x="3865720" y="4300502"/>
            <a:ext cx="0" cy="2052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8930CF1D-93D4-ED4B-B953-BBD7D993046A}"/>
              </a:ext>
            </a:extLst>
          </p:cNvPr>
          <p:cNvSpPr txBox="1"/>
          <p:nvPr/>
        </p:nvSpPr>
        <p:spPr>
          <a:xfrm>
            <a:off x="3936528" y="4259949"/>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14</a:t>
            </a:r>
          </a:p>
        </p:txBody>
      </p:sp>
      <p:cxnSp>
        <p:nvCxnSpPr>
          <p:cNvPr id="58" name="Straight Connector 57">
            <a:extLst>
              <a:ext uri="{FF2B5EF4-FFF2-40B4-BE49-F238E27FC236}">
                <a16:creationId xmlns:a16="http://schemas.microsoft.com/office/drawing/2014/main" id="{A04B7613-6DF0-854D-9746-77363F3E1DD6}"/>
              </a:ext>
            </a:extLst>
          </p:cNvPr>
          <p:cNvCxnSpPr>
            <a:cxnSpLocks/>
          </p:cNvCxnSpPr>
          <p:nvPr/>
        </p:nvCxnSpPr>
        <p:spPr>
          <a:xfrm flipH="1">
            <a:off x="3327591" y="4499352"/>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2D6FA2D-2A66-3047-8410-A0CF672040B7}"/>
              </a:ext>
            </a:extLst>
          </p:cNvPr>
          <p:cNvCxnSpPr>
            <a:cxnSpLocks/>
          </p:cNvCxnSpPr>
          <p:nvPr/>
        </p:nvCxnSpPr>
        <p:spPr>
          <a:xfrm>
            <a:off x="7572727" y="4302830"/>
            <a:ext cx="0" cy="1908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4C89D75F-AFC7-F541-A3FD-88325AEB8D7F}"/>
              </a:ext>
            </a:extLst>
          </p:cNvPr>
          <p:cNvSpPr txBox="1"/>
          <p:nvPr/>
        </p:nvSpPr>
        <p:spPr>
          <a:xfrm>
            <a:off x="7597553" y="4245406"/>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12</a:t>
            </a:r>
          </a:p>
        </p:txBody>
      </p:sp>
      <p:cxnSp>
        <p:nvCxnSpPr>
          <p:cNvPr id="62" name="Straight Connector 61">
            <a:extLst>
              <a:ext uri="{FF2B5EF4-FFF2-40B4-BE49-F238E27FC236}">
                <a16:creationId xmlns:a16="http://schemas.microsoft.com/office/drawing/2014/main" id="{AB97B277-0440-7542-95BD-335729B617B6}"/>
              </a:ext>
            </a:extLst>
          </p:cNvPr>
          <p:cNvCxnSpPr>
            <a:cxnSpLocks/>
          </p:cNvCxnSpPr>
          <p:nvPr/>
        </p:nvCxnSpPr>
        <p:spPr>
          <a:xfrm>
            <a:off x="8820071" y="4302830"/>
            <a:ext cx="0" cy="28943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CDE67433-C1B8-4C46-ACE5-AD6D91A345AF}"/>
              </a:ext>
            </a:extLst>
          </p:cNvPr>
          <p:cNvCxnSpPr>
            <a:cxnSpLocks/>
          </p:cNvCxnSpPr>
          <p:nvPr/>
        </p:nvCxnSpPr>
        <p:spPr>
          <a:xfrm>
            <a:off x="10077329" y="4304499"/>
            <a:ext cx="0" cy="209529"/>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7A35C235-F351-DF4A-A3EB-CB5771765B2A}"/>
              </a:ext>
            </a:extLst>
          </p:cNvPr>
          <p:cNvSpPr txBox="1"/>
          <p:nvPr/>
        </p:nvSpPr>
        <p:spPr>
          <a:xfrm>
            <a:off x="8854810" y="4308846"/>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19</a:t>
            </a:r>
          </a:p>
        </p:txBody>
      </p:sp>
      <p:sp>
        <p:nvSpPr>
          <p:cNvPr id="65" name="TextBox 64">
            <a:extLst>
              <a:ext uri="{FF2B5EF4-FFF2-40B4-BE49-F238E27FC236}">
                <a16:creationId xmlns:a16="http://schemas.microsoft.com/office/drawing/2014/main" id="{4B9AC5E8-EC73-9A43-9D09-10C9DFAFD666}"/>
              </a:ext>
            </a:extLst>
          </p:cNvPr>
          <p:cNvSpPr txBox="1"/>
          <p:nvPr/>
        </p:nvSpPr>
        <p:spPr>
          <a:xfrm>
            <a:off x="10102155" y="4267436"/>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14</a:t>
            </a:r>
          </a:p>
        </p:txBody>
      </p:sp>
      <p:cxnSp>
        <p:nvCxnSpPr>
          <p:cNvPr id="66" name="Straight Connector 65">
            <a:extLst>
              <a:ext uri="{FF2B5EF4-FFF2-40B4-BE49-F238E27FC236}">
                <a16:creationId xmlns:a16="http://schemas.microsoft.com/office/drawing/2014/main" id="{7B93C5C4-EC1A-BE40-B5F9-EBD618659441}"/>
              </a:ext>
            </a:extLst>
          </p:cNvPr>
          <p:cNvCxnSpPr>
            <a:cxnSpLocks/>
          </p:cNvCxnSpPr>
          <p:nvPr/>
        </p:nvCxnSpPr>
        <p:spPr>
          <a:xfrm flipH="1">
            <a:off x="7023167" y="4489884"/>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EBF0E3AC-9B96-3D41-86BB-8FAF4D9C2F89}"/>
              </a:ext>
            </a:extLst>
          </p:cNvPr>
          <p:cNvCxnSpPr>
            <a:cxnSpLocks/>
          </p:cNvCxnSpPr>
          <p:nvPr/>
        </p:nvCxnSpPr>
        <p:spPr>
          <a:xfrm flipH="1">
            <a:off x="8285970" y="4585845"/>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FBF8318-B680-E649-B0F3-C856FDA25042}"/>
              </a:ext>
            </a:extLst>
          </p:cNvPr>
          <p:cNvCxnSpPr>
            <a:cxnSpLocks/>
          </p:cNvCxnSpPr>
          <p:nvPr/>
        </p:nvCxnSpPr>
        <p:spPr>
          <a:xfrm flipH="1">
            <a:off x="9530318" y="4499352"/>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99326116-FB68-4A5B-A668-7E8F87DC23FE}"/>
              </a:ext>
            </a:extLst>
          </p:cNvPr>
          <p:cNvSpPr/>
          <p:nvPr/>
        </p:nvSpPr>
        <p:spPr>
          <a:xfrm>
            <a:off x="4917701" y="3340757"/>
            <a:ext cx="279721" cy="7200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sp>
        <p:nvSpPr>
          <p:cNvPr id="59" name="Rectangle 58">
            <a:extLst>
              <a:ext uri="{FF2B5EF4-FFF2-40B4-BE49-F238E27FC236}">
                <a16:creationId xmlns:a16="http://schemas.microsoft.com/office/drawing/2014/main" id="{77B27AE6-40E2-42AE-8A21-47F0529F4327}"/>
              </a:ext>
            </a:extLst>
          </p:cNvPr>
          <p:cNvSpPr/>
          <p:nvPr/>
        </p:nvSpPr>
        <p:spPr>
          <a:xfrm>
            <a:off x="4917701" y="3649004"/>
            <a:ext cx="279721" cy="72000"/>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sp>
        <p:nvSpPr>
          <p:cNvPr id="69" name="Rectangle 68">
            <a:extLst>
              <a:ext uri="{FF2B5EF4-FFF2-40B4-BE49-F238E27FC236}">
                <a16:creationId xmlns:a16="http://schemas.microsoft.com/office/drawing/2014/main" id="{C3D2E634-0C97-49F6-8F38-FC3FACE75F7F}"/>
              </a:ext>
            </a:extLst>
          </p:cNvPr>
          <p:cNvSpPr/>
          <p:nvPr/>
        </p:nvSpPr>
        <p:spPr>
          <a:xfrm>
            <a:off x="4917701" y="3957251"/>
            <a:ext cx="279721"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cxnSp>
        <p:nvCxnSpPr>
          <p:cNvPr id="4" name="Straight Connector 3">
            <a:extLst>
              <a:ext uri="{FF2B5EF4-FFF2-40B4-BE49-F238E27FC236}">
                <a16:creationId xmlns:a16="http://schemas.microsoft.com/office/drawing/2014/main" id="{80BE1FBE-708A-44E9-BCB7-EE42BEB2B3D4}"/>
              </a:ext>
            </a:extLst>
          </p:cNvPr>
          <p:cNvCxnSpPr/>
          <p:nvPr/>
        </p:nvCxnSpPr>
        <p:spPr>
          <a:xfrm>
            <a:off x="4917700" y="4265497"/>
            <a:ext cx="288000" cy="0"/>
          </a:xfrm>
          <a:prstGeom prst="line">
            <a:avLst/>
          </a:prstGeom>
          <a:ln w="25400">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FD978CD7-8040-46C6-9CE5-83BCC7316072}"/>
              </a:ext>
            </a:extLst>
          </p:cNvPr>
          <p:cNvSpPr txBox="1"/>
          <p:nvPr/>
        </p:nvSpPr>
        <p:spPr>
          <a:xfrm>
            <a:off x="5218535" y="3242903"/>
            <a:ext cx="949299"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All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ED48E35E-CB83-4ECA-B5BE-810B8CFEFC84}"/>
              </a:ext>
            </a:extLst>
          </p:cNvPr>
          <p:cNvSpPr txBox="1"/>
          <p:nvPr/>
        </p:nvSpPr>
        <p:spPr>
          <a:xfrm>
            <a:off x="5221644" y="3553927"/>
            <a:ext cx="1117614"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Some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8BB7ED7C-62B4-4429-9F25-1DFBA3125C42}"/>
              </a:ext>
            </a:extLst>
          </p:cNvPr>
          <p:cNvSpPr txBox="1"/>
          <p:nvPr/>
        </p:nvSpPr>
        <p:spPr>
          <a:xfrm>
            <a:off x="4783703" y="2670822"/>
            <a:ext cx="1538161" cy="400110"/>
          </a:xfrm>
          <a:prstGeom prst="rect">
            <a:avLst/>
          </a:prstGeom>
          <a:noFill/>
        </p:spPr>
        <p:txBody>
          <a:bodyPr wrap="square" rtlCol="0">
            <a:spAutoFit/>
          </a:bodyPr>
          <a:lstStyle/>
          <a:p>
            <a:pPr algn="ctr"/>
            <a:r>
              <a:rPr lang="en-US" sz="1000" b="1" dirty="0">
                <a:solidFill>
                  <a:schemeClr val="tx1"/>
                </a:solidFill>
                <a:latin typeface="Calibri" panose="020F0502020204030204" pitchFamily="34" charset="0"/>
                <a:cs typeface="Calibri" panose="020F0502020204030204" pitchFamily="34" charset="0"/>
              </a:rPr>
              <a:t>Who will be working remotely / hybrid?</a:t>
            </a:r>
            <a:endParaRPr lang="en-GB" sz="1000" b="1" dirty="0" err="1">
              <a:solidFill>
                <a:schemeClr val="tx1"/>
              </a:solidFill>
              <a:latin typeface="Calibri" panose="020F0502020204030204" pitchFamily="34" charset="0"/>
              <a:cs typeface="Calibri" panose="020F0502020204030204" pitchFamily="34" charset="0"/>
            </a:endParaRPr>
          </a:p>
        </p:txBody>
      </p:sp>
      <p:sp>
        <p:nvSpPr>
          <p:cNvPr id="73" name="TextBox 72">
            <a:extLst>
              <a:ext uri="{FF2B5EF4-FFF2-40B4-BE49-F238E27FC236}">
                <a16:creationId xmlns:a16="http://schemas.microsoft.com/office/drawing/2014/main" id="{54433017-EB85-4449-B9F2-FB6463698484}"/>
              </a:ext>
            </a:extLst>
          </p:cNvPr>
          <p:cNvSpPr txBox="1"/>
          <p:nvPr/>
        </p:nvSpPr>
        <p:spPr>
          <a:xfrm>
            <a:off x="5215420" y="3864950"/>
            <a:ext cx="966931"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No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3ADD5912-DD62-4263-B153-A8F590BA4EE3}"/>
              </a:ext>
            </a:extLst>
          </p:cNvPr>
          <p:cNvSpPr txBox="1"/>
          <p:nvPr/>
        </p:nvSpPr>
        <p:spPr>
          <a:xfrm>
            <a:off x="5218530" y="4147980"/>
            <a:ext cx="1278116" cy="415498"/>
          </a:xfrm>
          <a:prstGeom prst="rect">
            <a:avLst/>
          </a:prstGeom>
          <a:noFill/>
        </p:spPr>
        <p:txBody>
          <a:bodyPr wrap="square" rtlCol="0">
            <a:spAutoFit/>
          </a:bodyPr>
          <a:lstStyle/>
          <a:p>
            <a:pPr algn="l"/>
            <a:r>
              <a:rPr lang="en-US" sz="1050" dirty="0">
                <a:solidFill>
                  <a:schemeClr val="tx1"/>
                </a:solidFill>
                <a:latin typeface="Calibri" panose="020F0502020204030204" pitchFamily="34" charset="0"/>
                <a:cs typeface="Calibri" panose="020F0502020204030204" pitchFamily="34" charset="0"/>
              </a:rPr>
              <a:t>% Estimated Share of workforce</a:t>
            </a:r>
            <a:endParaRPr lang="en-GB" sz="1050" dirty="0" err="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940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F14FD0F1-665F-4338-8763-1DA6B4DC2499}"/>
              </a:ext>
            </a:extLst>
          </p:cNvPr>
          <p:cNvGraphicFramePr/>
          <p:nvPr>
            <p:extLst>
              <p:ext uri="{D42A27DB-BD31-4B8C-83A1-F6EECF244321}">
                <p14:modId xmlns:p14="http://schemas.microsoft.com/office/powerpoint/2010/main" val="3175090203"/>
              </p:ext>
            </p:extLst>
          </p:nvPr>
        </p:nvGraphicFramePr>
        <p:xfrm>
          <a:off x="422886" y="1286066"/>
          <a:ext cx="5165114" cy="2799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D3AE8BB9-C7F3-492C-9994-02B9067015C5}"/>
              </a:ext>
            </a:extLst>
          </p:cNvPr>
          <p:cNvGraphicFramePr/>
          <p:nvPr>
            <p:extLst>
              <p:ext uri="{D42A27DB-BD31-4B8C-83A1-F6EECF244321}">
                <p14:modId xmlns:p14="http://schemas.microsoft.com/office/powerpoint/2010/main" val="3172384634"/>
              </p:ext>
            </p:extLst>
          </p:nvPr>
        </p:nvGraphicFramePr>
        <p:xfrm>
          <a:off x="6729725" y="1286066"/>
          <a:ext cx="5165114" cy="27991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8FA4573F-F6D3-4532-8CB9-4C68FBEC80A4}"/>
              </a:ext>
            </a:extLst>
          </p:cNvPr>
          <p:cNvGraphicFramePr/>
          <p:nvPr>
            <p:extLst>
              <p:ext uri="{D42A27DB-BD31-4B8C-83A1-F6EECF244321}">
                <p14:modId xmlns:p14="http://schemas.microsoft.com/office/powerpoint/2010/main" val="2597256064"/>
              </p:ext>
            </p:extLst>
          </p:nvPr>
        </p:nvGraphicFramePr>
        <p:xfrm>
          <a:off x="422886" y="3860114"/>
          <a:ext cx="5165114" cy="279911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a:bodyPr>
          <a:lstStyle/>
          <a:p>
            <a:r>
              <a:rPr lang="en-US" sz="2400" dirty="0"/>
              <a:t>Mature companies of 20+ years’ standing will be the greatest contributors to residual </a:t>
            </a:r>
            <a:r>
              <a:rPr lang="en-US" sz="2400" i="1" dirty="0"/>
              <a:t>growth</a:t>
            </a:r>
            <a:r>
              <a:rPr lang="en-US" sz="2400" dirty="0"/>
              <a:t> in remote / hybrid working.</a:t>
            </a:r>
            <a:endParaRPr lang="en-GB" sz="2400" dirty="0"/>
          </a:p>
        </p:txBody>
      </p:sp>
      <p:sp>
        <p:nvSpPr>
          <p:cNvPr id="8" name="Rectangle 7">
            <a:extLst>
              <a:ext uri="{FF2B5EF4-FFF2-40B4-BE49-F238E27FC236}">
                <a16:creationId xmlns:a16="http://schemas.microsoft.com/office/drawing/2014/main" id="{633560D4-3871-4335-A67A-60370E963A5F}"/>
              </a:ext>
            </a:extLst>
          </p:cNvPr>
          <p:cNvSpPr/>
          <p:nvPr/>
        </p:nvSpPr>
        <p:spPr>
          <a:xfrm>
            <a:off x="345995" y="1414498"/>
            <a:ext cx="4969309" cy="276999"/>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Age of company: Under 5 years</a:t>
            </a:r>
          </a:p>
        </p:txBody>
      </p:sp>
      <p:cxnSp>
        <p:nvCxnSpPr>
          <p:cNvPr id="10" name="Straight Connector 9">
            <a:extLst>
              <a:ext uri="{FF2B5EF4-FFF2-40B4-BE49-F238E27FC236}">
                <a16:creationId xmlns:a16="http://schemas.microsoft.com/office/drawing/2014/main" id="{CDC8E204-1371-4C52-A1F2-BB01C92409EF}"/>
              </a:ext>
            </a:extLst>
          </p:cNvPr>
          <p:cNvCxnSpPr/>
          <p:nvPr/>
        </p:nvCxnSpPr>
        <p:spPr>
          <a:xfrm>
            <a:off x="407988" y="1682785"/>
            <a:ext cx="432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315E4A1B-BB05-483E-A015-FA74A9975F6B}"/>
              </a:ext>
            </a:extLst>
          </p:cNvPr>
          <p:cNvSpPr/>
          <p:nvPr/>
        </p:nvSpPr>
        <p:spPr>
          <a:xfrm>
            <a:off x="345995" y="3968785"/>
            <a:ext cx="4969309" cy="276999"/>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Age of Company: 20+ years</a:t>
            </a:r>
          </a:p>
        </p:txBody>
      </p:sp>
      <p:cxnSp>
        <p:nvCxnSpPr>
          <p:cNvPr id="18" name="Straight Connector 17">
            <a:extLst>
              <a:ext uri="{FF2B5EF4-FFF2-40B4-BE49-F238E27FC236}">
                <a16:creationId xmlns:a16="http://schemas.microsoft.com/office/drawing/2014/main" id="{68EE0DA4-918F-453E-A96E-31FDDDC2B5E8}"/>
              </a:ext>
            </a:extLst>
          </p:cNvPr>
          <p:cNvCxnSpPr/>
          <p:nvPr/>
        </p:nvCxnSpPr>
        <p:spPr>
          <a:xfrm>
            <a:off x="407988" y="4237072"/>
            <a:ext cx="432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9125C02C-8F68-4A0F-A87D-3809EB73D7D5}"/>
              </a:ext>
            </a:extLst>
          </p:cNvPr>
          <p:cNvSpPr/>
          <p:nvPr/>
        </p:nvSpPr>
        <p:spPr>
          <a:xfrm>
            <a:off x="6652834" y="1414498"/>
            <a:ext cx="4969309" cy="276999"/>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Age of Company: 5 – 20 years</a:t>
            </a:r>
          </a:p>
        </p:txBody>
      </p:sp>
      <p:cxnSp>
        <p:nvCxnSpPr>
          <p:cNvPr id="21" name="Straight Connector 20">
            <a:extLst>
              <a:ext uri="{FF2B5EF4-FFF2-40B4-BE49-F238E27FC236}">
                <a16:creationId xmlns:a16="http://schemas.microsoft.com/office/drawing/2014/main" id="{D3918EC7-2922-492A-8604-19C0BADE6A97}"/>
              </a:ext>
            </a:extLst>
          </p:cNvPr>
          <p:cNvCxnSpPr/>
          <p:nvPr/>
        </p:nvCxnSpPr>
        <p:spPr>
          <a:xfrm>
            <a:off x="6714827" y="1682785"/>
            <a:ext cx="4320000" cy="0"/>
          </a:xfrm>
          <a:prstGeom prst="line">
            <a:avLst/>
          </a:prstGeom>
          <a:ln w="9525"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F653F8-228A-7B4A-944B-E7294F46A183}"/>
              </a:ext>
            </a:extLst>
          </p:cNvPr>
          <p:cNvCxnSpPr>
            <a:cxnSpLocks/>
          </p:cNvCxnSpPr>
          <p:nvPr/>
        </p:nvCxnSpPr>
        <p:spPr>
          <a:xfrm>
            <a:off x="1367497" y="2140602"/>
            <a:ext cx="0" cy="338857"/>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0B4EB66-9D9E-1C4B-ADA8-DA225C147BBC}"/>
              </a:ext>
            </a:extLst>
          </p:cNvPr>
          <p:cNvSpPr txBox="1"/>
          <p:nvPr/>
        </p:nvSpPr>
        <p:spPr>
          <a:xfrm>
            <a:off x="1385967" y="2158231"/>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24</a:t>
            </a:r>
          </a:p>
        </p:txBody>
      </p:sp>
      <p:cxnSp>
        <p:nvCxnSpPr>
          <p:cNvPr id="22" name="Straight Connector 21">
            <a:extLst>
              <a:ext uri="{FF2B5EF4-FFF2-40B4-BE49-F238E27FC236}">
                <a16:creationId xmlns:a16="http://schemas.microsoft.com/office/drawing/2014/main" id="{2D64E9D9-AB42-AA4E-9C4D-320756D4B8E9}"/>
              </a:ext>
            </a:extLst>
          </p:cNvPr>
          <p:cNvCxnSpPr>
            <a:cxnSpLocks/>
          </p:cNvCxnSpPr>
          <p:nvPr/>
        </p:nvCxnSpPr>
        <p:spPr>
          <a:xfrm>
            <a:off x="2611139" y="2138257"/>
            <a:ext cx="0" cy="41884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408E596C-3A66-0A40-A5B6-CB9568E70BE8}"/>
              </a:ext>
            </a:extLst>
          </p:cNvPr>
          <p:cNvSpPr txBox="1"/>
          <p:nvPr/>
        </p:nvSpPr>
        <p:spPr>
          <a:xfrm>
            <a:off x="2629609" y="2197559"/>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29</a:t>
            </a:r>
          </a:p>
        </p:txBody>
      </p:sp>
      <p:cxnSp>
        <p:nvCxnSpPr>
          <p:cNvPr id="24" name="Straight Connector 23">
            <a:extLst>
              <a:ext uri="{FF2B5EF4-FFF2-40B4-BE49-F238E27FC236}">
                <a16:creationId xmlns:a16="http://schemas.microsoft.com/office/drawing/2014/main" id="{52AE7F2C-EC47-054F-8256-EC14B806E032}"/>
              </a:ext>
            </a:extLst>
          </p:cNvPr>
          <p:cNvCxnSpPr>
            <a:cxnSpLocks/>
          </p:cNvCxnSpPr>
          <p:nvPr/>
        </p:nvCxnSpPr>
        <p:spPr>
          <a:xfrm>
            <a:off x="3859094" y="2138257"/>
            <a:ext cx="0" cy="3600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D1ABF3B-06DB-9943-B946-2CAE45933ECE}"/>
              </a:ext>
            </a:extLst>
          </p:cNvPr>
          <p:cNvSpPr txBox="1"/>
          <p:nvPr/>
        </p:nvSpPr>
        <p:spPr>
          <a:xfrm>
            <a:off x="3902088" y="2156141"/>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25</a:t>
            </a:r>
          </a:p>
        </p:txBody>
      </p:sp>
      <p:cxnSp>
        <p:nvCxnSpPr>
          <p:cNvPr id="26" name="Straight Connector 25">
            <a:extLst>
              <a:ext uri="{FF2B5EF4-FFF2-40B4-BE49-F238E27FC236}">
                <a16:creationId xmlns:a16="http://schemas.microsoft.com/office/drawing/2014/main" id="{A3A641C4-ADDC-D440-9165-6D03B1465FC9}"/>
              </a:ext>
            </a:extLst>
          </p:cNvPr>
          <p:cNvCxnSpPr>
            <a:cxnSpLocks/>
          </p:cNvCxnSpPr>
          <p:nvPr/>
        </p:nvCxnSpPr>
        <p:spPr>
          <a:xfrm flipH="1">
            <a:off x="3327591" y="2489967"/>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2158AA-7256-2549-B4B4-4F5661E4CE50}"/>
              </a:ext>
            </a:extLst>
          </p:cNvPr>
          <p:cNvCxnSpPr>
            <a:cxnSpLocks/>
          </p:cNvCxnSpPr>
          <p:nvPr/>
        </p:nvCxnSpPr>
        <p:spPr>
          <a:xfrm flipH="1">
            <a:off x="820440" y="2466191"/>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5886692-63AC-F54C-B93F-D1297FA1D268}"/>
              </a:ext>
            </a:extLst>
          </p:cNvPr>
          <p:cNvCxnSpPr>
            <a:cxnSpLocks/>
          </p:cNvCxnSpPr>
          <p:nvPr/>
        </p:nvCxnSpPr>
        <p:spPr>
          <a:xfrm flipH="1">
            <a:off x="2089259" y="2557097"/>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BA5BC08-15C5-6A4B-B6DE-376B02C9EDFC}"/>
              </a:ext>
            </a:extLst>
          </p:cNvPr>
          <p:cNvCxnSpPr>
            <a:cxnSpLocks/>
          </p:cNvCxnSpPr>
          <p:nvPr/>
        </p:nvCxnSpPr>
        <p:spPr>
          <a:xfrm>
            <a:off x="7676155" y="2143860"/>
            <a:ext cx="0" cy="129104"/>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46E77943-AEDF-C145-A894-ED8DDDB312DA}"/>
              </a:ext>
            </a:extLst>
          </p:cNvPr>
          <p:cNvSpPr txBox="1"/>
          <p:nvPr/>
        </p:nvSpPr>
        <p:spPr>
          <a:xfrm>
            <a:off x="7694625" y="2063742"/>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9</a:t>
            </a:r>
          </a:p>
        </p:txBody>
      </p:sp>
      <p:cxnSp>
        <p:nvCxnSpPr>
          <p:cNvPr id="32" name="Straight Connector 31">
            <a:extLst>
              <a:ext uri="{FF2B5EF4-FFF2-40B4-BE49-F238E27FC236}">
                <a16:creationId xmlns:a16="http://schemas.microsoft.com/office/drawing/2014/main" id="{94723A27-8687-BC4D-B3D9-BC8DDCCBFE8C}"/>
              </a:ext>
            </a:extLst>
          </p:cNvPr>
          <p:cNvCxnSpPr>
            <a:cxnSpLocks/>
          </p:cNvCxnSpPr>
          <p:nvPr/>
        </p:nvCxnSpPr>
        <p:spPr>
          <a:xfrm>
            <a:off x="8919797" y="2143860"/>
            <a:ext cx="0" cy="2160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625C10F-4AD6-6842-8BF7-BB9DB0DA3C09}"/>
              </a:ext>
            </a:extLst>
          </p:cNvPr>
          <p:cNvSpPr txBox="1"/>
          <p:nvPr/>
        </p:nvSpPr>
        <p:spPr>
          <a:xfrm>
            <a:off x="8938267" y="2106188"/>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15</a:t>
            </a:r>
          </a:p>
        </p:txBody>
      </p:sp>
      <p:cxnSp>
        <p:nvCxnSpPr>
          <p:cNvPr id="34" name="Straight Connector 33">
            <a:extLst>
              <a:ext uri="{FF2B5EF4-FFF2-40B4-BE49-F238E27FC236}">
                <a16:creationId xmlns:a16="http://schemas.microsoft.com/office/drawing/2014/main" id="{F2883AE3-E656-114B-B749-D4D06F5A6050}"/>
              </a:ext>
            </a:extLst>
          </p:cNvPr>
          <p:cNvCxnSpPr>
            <a:cxnSpLocks/>
          </p:cNvCxnSpPr>
          <p:nvPr/>
        </p:nvCxnSpPr>
        <p:spPr>
          <a:xfrm>
            <a:off x="10167752" y="2143860"/>
            <a:ext cx="0" cy="170379"/>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9DF08D20-79BE-284B-9077-A6549F1788EF}"/>
              </a:ext>
            </a:extLst>
          </p:cNvPr>
          <p:cNvSpPr txBox="1"/>
          <p:nvPr/>
        </p:nvSpPr>
        <p:spPr>
          <a:xfrm>
            <a:off x="10186222" y="2082861"/>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12</a:t>
            </a:r>
          </a:p>
        </p:txBody>
      </p:sp>
      <p:cxnSp>
        <p:nvCxnSpPr>
          <p:cNvPr id="37" name="Straight Connector 36">
            <a:extLst>
              <a:ext uri="{FF2B5EF4-FFF2-40B4-BE49-F238E27FC236}">
                <a16:creationId xmlns:a16="http://schemas.microsoft.com/office/drawing/2014/main" id="{7B0B618E-B662-914F-8BA4-DD144FB9A579}"/>
              </a:ext>
            </a:extLst>
          </p:cNvPr>
          <p:cNvCxnSpPr>
            <a:cxnSpLocks/>
          </p:cNvCxnSpPr>
          <p:nvPr/>
        </p:nvCxnSpPr>
        <p:spPr>
          <a:xfrm flipH="1">
            <a:off x="9635474" y="2305948"/>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B40CEA9-FEBC-C84A-9CA5-FC69451C00ED}"/>
              </a:ext>
            </a:extLst>
          </p:cNvPr>
          <p:cNvCxnSpPr>
            <a:cxnSpLocks/>
          </p:cNvCxnSpPr>
          <p:nvPr/>
        </p:nvCxnSpPr>
        <p:spPr>
          <a:xfrm flipH="1">
            <a:off x="7123271" y="2267016"/>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5968CA8D-0EA6-9F40-95B3-31CBB40BF5BC}"/>
              </a:ext>
            </a:extLst>
          </p:cNvPr>
          <p:cNvCxnSpPr>
            <a:cxnSpLocks/>
          </p:cNvCxnSpPr>
          <p:nvPr/>
        </p:nvCxnSpPr>
        <p:spPr>
          <a:xfrm flipH="1">
            <a:off x="8392090" y="2352870"/>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AB3D729-0532-6F49-A5B9-4804F824EF93}"/>
              </a:ext>
            </a:extLst>
          </p:cNvPr>
          <p:cNvCxnSpPr>
            <a:cxnSpLocks/>
          </p:cNvCxnSpPr>
          <p:nvPr/>
        </p:nvCxnSpPr>
        <p:spPr>
          <a:xfrm>
            <a:off x="1367497" y="4720989"/>
            <a:ext cx="0" cy="144009"/>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7564818-67D4-454E-A8C9-953AB087D5BF}"/>
              </a:ext>
            </a:extLst>
          </p:cNvPr>
          <p:cNvSpPr txBox="1"/>
          <p:nvPr/>
        </p:nvSpPr>
        <p:spPr>
          <a:xfrm>
            <a:off x="1385967" y="4653334"/>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10</a:t>
            </a:r>
          </a:p>
        </p:txBody>
      </p:sp>
      <p:cxnSp>
        <p:nvCxnSpPr>
          <p:cNvPr id="44" name="Straight Connector 43">
            <a:extLst>
              <a:ext uri="{FF2B5EF4-FFF2-40B4-BE49-F238E27FC236}">
                <a16:creationId xmlns:a16="http://schemas.microsoft.com/office/drawing/2014/main" id="{A341E2B2-4B73-CD40-B8AA-5C39DDE777C1}"/>
              </a:ext>
            </a:extLst>
          </p:cNvPr>
          <p:cNvCxnSpPr>
            <a:cxnSpLocks/>
          </p:cNvCxnSpPr>
          <p:nvPr/>
        </p:nvCxnSpPr>
        <p:spPr>
          <a:xfrm>
            <a:off x="2612525" y="4717626"/>
            <a:ext cx="0" cy="201600"/>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3A77CE89-5ECF-5C47-93DF-B25D8A8A391F}"/>
              </a:ext>
            </a:extLst>
          </p:cNvPr>
          <p:cNvSpPr txBox="1"/>
          <p:nvPr/>
        </p:nvSpPr>
        <p:spPr>
          <a:xfrm>
            <a:off x="2630995" y="4678399"/>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14</a:t>
            </a:r>
          </a:p>
        </p:txBody>
      </p:sp>
      <p:cxnSp>
        <p:nvCxnSpPr>
          <p:cNvPr id="47" name="Straight Connector 46">
            <a:extLst>
              <a:ext uri="{FF2B5EF4-FFF2-40B4-BE49-F238E27FC236}">
                <a16:creationId xmlns:a16="http://schemas.microsoft.com/office/drawing/2014/main" id="{054164A1-0555-B848-9BD1-B2B9FF92BA9F}"/>
              </a:ext>
            </a:extLst>
          </p:cNvPr>
          <p:cNvCxnSpPr>
            <a:cxnSpLocks/>
          </p:cNvCxnSpPr>
          <p:nvPr/>
        </p:nvCxnSpPr>
        <p:spPr>
          <a:xfrm>
            <a:off x="3885004" y="4718687"/>
            <a:ext cx="0" cy="144009"/>
          </a:xfrm>
          <a:prstGeom prst="line">
            <a:avLst/>
          </a:prstGeom>
          <a:ln w="76200" cmpd="sng">
            <a:solidFill>
              <a:schemeClr val="accent6"/>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580E77A3-5F1C-434C-8E56-EEB6494D2B9D}"/>
              </a:ext>
            </a:extLst>
          </p:cNvPr>
          <p:cNvSpPr txBox="1"/>
          <p:nvPr/>
        </p:nvSpPr>
        <p:spPr>
          <a:xfrm>
            <a:off x="3903474" y="4651032"/>
            <a:ext cx="467908" cy="276999"/>
          </a:xfrm>
          <a:prstGeom prst="rect">
            <a:avLst/>
          </a:prstGeom>
          <a:noFill/>
        </p:spPr>
        <p:txBody>
          <a:bodyPr wrap="square" rtlCol="0">
            <a:spAutoFit/>
          </a:bodyPr>
          <a:lstStyle/>
          <a:p>
            <a:r>
              <a:rPr lang="en-GB" sz="1200" b="1" dirty="0">
                <a:solidFill>
                  <a:schemeClr val="accent6"/>
                </a:solidFill>
                <a:latin typeface="Calibri" panose="020F0502020204030204" pitchFamily="34" charset="0"/>
                <a:cs typeface="Calibri" panose="020F0502020204030204" pitchFamily="34" charset="0"/>
              </a:rPr>
              <a:t>10</a:t>
            </a:r>
          </a:p>
        </p:txBody>
      </p:sp>
      <p:cxnSp>
        <p:nvCxnSpPr>
          <p:cNvPr id="49" name="Straight Connector 48">
            <a:extLst>
              <a:ext uri="{FF2B5EF4-FFF2-40B4-BE49-F238E27FC236}">
                <a16:creationId xmlns:a16="http://schemas.microsoft.com/office/drawing/2014/main" id="{5A4E1226-5326-6047-AAC3-3806DD3BB4C4}"/>
              </a:ext>
            </a:extLst>
          </p:cNvPr>
          <p:cNvCxnSpPr>
            <a:cxnSpLocks/>
          </p:cNvCxnSpPr>
          <p:nvPr/>
        </p:nvCxnSpPr>
        <p:spPr>
          <a:xfrm flipH="1">
            <a:off x="3332329" y="4860049"/>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E8D2898-E5F1-3542-932D-ECF41BA0D1C0}"/>
              </a:ext>
            </a:extLst>
          </p:cNvPr>
          <p:cNvCxnSpPr>
            <a:cxnSpLocks/>
          </p:cNvCxnSpPr>
          <p:nvPr/>
        </p:nvCxnSpPr>
        <p:spPr>
          <a:xfrm flipH="1">
            <a:off x="825178" y="4859963"/>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230F5E9-2BEE-C24C-B206-47F6D6BBEF64}"/>
              </a:ext>
            </a:extLst>
          </p:cNvPr>
          <p:cNvCxnSpPr>
            <a:cxnSpLocks/>
          </p:cNvCxnSpPr>
          <p:nvPr/>
        </p:nvCxnSpPr>
        <p:spPr>
          <a:xfrm flipH="1">
            <a:off x="2084521" y="4912965"/>
            <a:ext cx="453763" cy="0"/>
          </a:xfrm>
          <a:prstGeom prst="line">
            <a:avLst/>
          </a:prstGeom>
          <a:ln w="9525" cmpd="sng">
            <a:solidFill>
              <a:schemeClr val="bg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E5813866-D786-467B-91F1-E459A0C8D17B}"/>
              </a:ext>
            </a:extLst>
          </p:cNvPr>
          <p:cNvSpPr/>
          <p:nvPr/>
        </p:nvSpPr>
        <p:spPr>
          <a:xfrm>
            <a:off x="5020339" y="3611344"/>
            <a:ext cx="279721" cy="7200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sp>
        <p:nvSpPr>
          <p:cNvPr id="43" name="Rectangle 42">
            <a:extLst>
              <a:ext uri="{FF2B5EF4-FFF2-40B4-BE49-F238E27FC236}">
                <a16:creationId xmlns:a16="http://schemas.microsoft.com/office/drawing/2014/main" id="{7AE5149D-B1F8-4DE3-A7C9-79C88A021048}"/>
              </a:ext>
            </a:extLst>
          </p:cNvPr>
          <p:cNvSpPr/>
          <p:nvPr/>
        </p:nvSpPr>
        <p:spPr>
          <a:xfrm>
            <a:off x="5020339" y="3919591"/>
            <a:ext cx="279721" cy="72000"/>
          </a:xfrm>
          <a:prstGeom prst="rect">
            <a:avLst/>
          </a:prstGeom>
          <a:solidFill>
            <a:schemeClr val="accent5">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sp>
        <p:nvSpPr>
          <p:cNvPr id="46" name="Rectangle 45">
            <a:extLst>
              <a:ext uri="{FF2B5EF4-FFF2-40B4-BE49-F238E27FC236}">
                <a16:creationId xmlns:a16="http://schemas.microsoft.com/office/drawing/2014/main" id="{BE5E0DDF-2645-44E0-9642-B3F397190E1D}"/>
              </a:ext>
            </a:extLst>
          </p:cNvPr>
          <p:cNvSpPr/>
          <p:nvPr/>
        </p:nvSpPr>
        <p:spPr>
          <a:xfrm>
            <a:off x="5020339" y="4227838"/>
            <a:ext cx="279721" cy="72000"/>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endParaRPr>
          </a:p>
        </p:txBody>
      </p:sp>
      <p:cxnSp>
        <p:nvCxnSpPr>
          <p:cNvPr id="52" name="Straight Connector 51">
            <a:extLst>
              <a:ext uri="{FF2B5EF4-FFF2-40B4-BE49-F238E27FC236}">
                <a16:creationId xmlns:a16="http://schemas.microsoft.com/office/drawing/2014/main" id="{B28CCF83-CB54-4BCD-B231-FF4343EAC93C}"/>
              </a:ext>
            </a:extLst>
          </p:cNvPr>
          <p:cNvCxnSpPr/>
          <p:nvPr/>
        </p:nvCxnSpPr>
        <p:spPr>
          <a:xfrm>
            <a:off x="5020338" y="4536084"/>
            <a:ext cx="288000" cy="0"/>
          </a:xfrm>
          <a:prstGeom prst="line">
            <a:avLst/>
          </a:prstGeom>
          <a:ln w="25400">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53" name="TextBox 52">
            <a:extLst>
              <a:ext uri="{FF2B5EF4-FFF2-40B4-BE49-F238E27FC236}">
                <a16:creationId xmlns:a16="http://schemas.microsoft.com/office/drawing/2014/main" id="{78013A29-98CF-4187-A022-12599D3292A5}"/>
              </a:ext>
            </a:extLst>
          </p:cNvPr>
          <p:cNvSpPr txBox="1"/>
          <p:nvPr/>
        </p:nvSpPr>
        <p:spPr>
          <a:xfrm>
            <a:off x="5321173" y="3513490"/>
            <a:ext cx="949299"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All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B7137F70-8D9A-4DAB-85BC-1F5004CB105E}"/>
              </a:ext>
            </a:extLst>
          </p:cNvPr>
          <p:cNvSpPr txBox="1"/>
          <p:nvPr/>
        </p:nvSpPr>
        <p:spPr>
          <a:xfrm>
            <a:off x="5324282" y="3824514"/>
            <a:ext cx="1117614"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Some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DC5D1BE3-52AA-4192-A4FC-F85C0EA4372C}"/>
              </a:ext>
            </a:extLst>
          </p:cNvPr>
          <p:cNvSpPr txBox="1"/>
          <p:nvPr/>
        </p:nvSpPr>
        <p:spPr>
          <a:xfrm>
            <a:off x="4886341" y="2941409"/>
            <a:ext cx="1538161" cy="400110"/>
          </a:xfrm>
          <a:prstGeom prst="rect">
            <a:avLst/>
          </a:prstGeom>
          <a:noFill/>
        </p:spPr>
        <p:txBody>
          <a:bodyPr wrap="square" rtlCol="0">
            <a:spAutoFit/>
          </a:bodyPr>
          <a:lstStyle/>
          <a:p>
            <a:pPr algn="ctr"/>
            <a:r>
              <a:rPr lang="en-US" sz="1000" b="1" dirty="0">
                <a:solidFill>
                  <a:schemeClr val="tx1"/>
                </a:solidFill>
                <a:latin typeface="Calibri" panose="020F0502020204030204" pitchFamily="34" charset="0"/>
                <a:cs typeface="Calibri" panose="020F0502020204030204" pitchFamily="34" charset="0"/>
              </a:rPr>
              <a:t>Who will be working remotely / hybrid?</a:t>
            </a:r>
            <a:endParaRPr lang="en-GB" sz="1000" b="1" dirty="0" err="1">
              <a:solidFill>
                <a:schemeClr val="tx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8B3607C9-ADD2-4729-B07A-B3F407594884}"/>
              </a:ext>
            </a:extLst>
          </p:cNvPr>
          <p:cNvSpPr txBox="1"/>
          <p:nvPr/>
        </p:nvSpPr>
        <p:spPr>
          <a:xfrm>
            <a:off x="5318058" y="4135537"/>
            <a:ext cx="966931" cy="253916"/>
          </a:xfrm>
          <a:prstGeom prst="rect">
            <a:avLst/>
          </a:prstGeom>
          <a:noFill/>
        </p:spPr>
        <p:txBody>
          <a:bodyPr wrap="none" rtlCol="0">
            <a:spAutoFit/>
          </a:bodyPr>
          <a:lstStyle/>
          <a:p>
            <a:pPr algn="l"/>
            <a:r>
              <a:rPr lang="en-US" sz="1050" dirty="0">
                <a:solidFill>
                  <a:schemeClr val="tx1"/>
                </a:solidFill>
                <a:latin typeface="Calibri" panose="020F0502020204030204" pitchFamily="34" charset="0"/>
                <a:cs typeface="Calibri" panose="020F0502020204030204" pitchFamily="34" charset="0"/>
              </a:rPr>
              <a:t>No employees</a:t>
            </a:r>
            <a:endParaRPr lang="en-GB" sz="1050" dirty="0" err="1">
              <a:solidFill>
                <a:schemeClr val="tx1"/>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660C34F4-8910-4A56-8E1A-DF4D94B383F7}"/>
              </a:ext>
            </a:extLst>
          </p:cNvPr>
          <p:cNvSpPr txBox="1"/>
          <p:nvPr/>
        </p:nvSpPr>
        <p:spPr>
          <a:xfrm>
            <a:off x="5321168" y="4418567"/>
            <a:ext cx="1278116" cy="415498"/>
          </a:xfrm>
          <a:prstGeom prst="rect">
            <a:avLst/>
          </a:prstGeom>
          <a:noFill/>
        </p:spPr>
        <p:txBody>
          <a:bodyPr wrap="square" rtlCol="0">
            <a:spAutoFit/>
          </a:bodyPr>
          <a:lstStyle/>
          <a:p>
            <a:pPr algn="l"/>
            <a:r>
              <a:rPr lang="en-US" sz="1050" dirty="0">
                <a:solidFill>
                  <a:schemeClr val="tx1"/>
                </a:solidFill>
                <a:latin typeface="Calibri" panose="020F0502020204030204" pitchFamily="34" charset="0"/>
                <a:cs typeface="Calibri" panose="020F0502020204030204" pitchFamily="34" charset="0"/>
              </a:rPr>
              <a:t>% Estimated Share of workforce</a:t>
            </a:r>
            <a:endParaRPr lang="en-GB" sz="1050" dirty="0" err="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842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Appendix</a:t>
            </a:r>
          </a:p>
        </p:txBody>
      </p:sp>
      <p:sp>
        <p:nvSpPr>
          <p:cNvPr id="23" name="Rectangle 22">
            <a:extLst>
              <a:ext uri="{FF2B5EF4-FFF2-40B4-BE49-F238E27FC236}">
                <a16:creationId xmlns:a16="http://schemas.microsoft.com/office/drawing/2014/main" id="{A70192E8-6FEC-44CC-9DFA-A107D830BC52}"/>
              </a:ext>
            </a:extLst>
          </p:cNvPr>
          <p:cNvSpPr/>
          <p:nvPr/>
        </p:nvSpPr>
        <p:spPr>
          <a:xfrm>
            <a:off x="345996" y="1204913"/>
            <a:ext cx="5140404" cy="2956707"/>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Methodology – BVA BDRC Business Opinion Omnibus</a:t>
            </a:r>
          </a:p>
          <a:p>
            <a:pPr>
              <a:lnSpc>
                <a:spcPct val="110000"/>
              </a:lnSpc>
              <a:spcBef>
                <a:spcPts val="600"/>
              </a:spcBef>
            </a:pPr>
            <a:endParaRPr lang="en-GB" sz="1200" b="1" dirty="0"/>
          </a:p>
          <a:p>
            <a:pPr>
              <a:lnSpc>
                <a:spcPct val="110000"/>
              </a:lnSpc>
              <a:spcBef>
                <a:spcPts val="600"/>
              </a:spcBef>
            </a:pPr>
            <a:r>
              <a:rPr lang="en-GB" sz="1200" b="1" dirty="0"/>
              <a:t>Online survey </a:t>
            </a:r>
            <a:r>
              <a:rPr lang="en-GB" sz="1200" dirty="0"/>
              <a:t>amongst 1200 senior financial decision makers in businesses with a turnover of £250,000 or more</a:t>
            </a:r>
            <a:endParaRPr lang="en-GB" sz="1200" dirty="0">
              <a:cs typeface="Calibri"/>
            </a:endParaRPr>
          </a:p>
          <a:p>
            <a:pPr marL="266700" indent="-180975">
              <a:lnSpc>
                <a:spcPct val="110000"/>
              </a:lnSpc>
              <a:spcBef>
                <a:spcPts val="600"/>
              </a:spcBef>
              <a:buClr>
                <a:schemeClr val="accent3"/>
              </a:buClr>
              <a:buFont typeface="Arial"/>
              <a:buChar char="•"/>
            </a:pPr>
            <a:r>
              <a:rPr lang="en-GB" sz="1200" dirty="0">
                <a:cs typeface="Calibri"/>
              </a:rPr>
              <a:t>Sample drawn from a business panel</a:t>
            </a:r>
          </a:p>
          <a:p>
            <a:pPr marL="266700" indent="-180975">
              <a:lnSpc>
                <a:spcPct val="110000"/>
              </a:lnSpc>
              <a:spcBef>
                <a:spcPts val="600"/>
              </a:spcBef>
              <a:buClr>
                <a:schemeClr val="accent3"/>
              </a:buClr>
              <a:buFont typeface="Arial"/>
              <a:buChar char="•"/>
            </a:pPr>
            <a:r>
              <a:rPr lang="en-GB" sz="1200" dirty="0">
                <a:cs typeface="Calibri"/>
              </a:rPr>
              <a:t>Quotas set by turnover, region and broad sector</a:t>
            </a:r>
            <a:endParaRPr lang="en-GB" sz="1200" dirty="0"/>
          </a:p>
          <a:p>
            <a:pPr marL="266700" indent="-180975">
              <a:lnSpc>
                <a:spcPct val="110000"/>
              </a:lnSpc>
              <a:spcBef>
                <a:spcPts val="600"/>
              </a:spcBef>
              <a:buClr>
                <a:schemeClr val="accent3"/>
              </a:buClr>
              <a:buFont typeface="Arial"/>
              <a:buChar char="•"/>
            </a:pPr>
            <a:r>
              <a:rPr lang="en-GB" sz="1200" dirty="0">
                <a:cs typeface="Calibri"/>
              </a:rPr>
              <a:t>Robust sample sizes in Manufacturing, Construction, Retail and Services, and a good spread by business size and UK standard regions</a:t>
            </a:r>
          </a:p>
          <a:p>
            <a:pPr marL="266700" indent="-180975">
              <a:lnSpc>
                <a:spcPct val="110000"/>
              </a:lnSpc>
              <a:spcBef>
                <a:spcPts val="600"/>
              </a:spcBef>
              <a:buClr>
                <a:schemeClr val="accent3"/>
              </a:buClr>
              <a:buFont typeface="Arial"/>
              <a:buChar char="•"/>
            </a:pPr>
            <a:r>
              <a:rPr lang="en-GB" sz="1200" dirty="0">
                <a:cs typeface="Calibri"/>
              </a:rPr>
              <a:t>Data weighted to be nationally representative by these key criteria</a:t>
            </a:r>
          </a:p>
          <a:p>
            <a:pPr marL="285750" indent="-285750">
              <a:lnSpc>
                <a:spcPct val="110000"/>
              </a:lnSpc>
              <a:spcBef>
                <a:spcPts val="600"/>
              </a:spcBef>
              <a:buFont typeface="Arial"/>
              <a:buChar char="•"/>
            </a:pPr>
            <a:endParaRPr lang="en-GB" sz="1200" dirty="0">
              <a:ea typeface="+mn-lt"/>
              <a:cs typeface="+mn-lt"/>
            </a:endParaRPr>
          </a:p>
          <a:p>
            <a:pPr>
              <a:spcBef>
                <a:spcPts val="1000"/>
              </a:spcBef>
              <a:tabLst>
                <a:tab pos="540385" algn="l"/>
              </a:tabLst>
            </a:pPr>
            <a:r>
              <a:rPr lang="en-GB" sz="1200" i="1" dirty="0">
                <a:latin typeface="+mj-lt"/>
                <a:ea typeface="Times New Roman" panose="02020603050405020304" pitchFamily="18" charset="0"/>
                <a:cs typeface="Times New Roman" panose="02020603050405020304" pitchFamily="18" charset="0"/>
              </a:rPr>
              <a:t>Fieldwork carried out: 1st – 15th June</a:t>
            </a:r>
          </a:p>
        </p:txBody>
      </p:sp>
      <p:sp>
        <p:nvSpPr>
          <p:cNvPr id="24" name="Rectangle 23">
            <a:extLst>
              <a:ext uri="{FF2B5EF4-FFF2-40B4-BE49-F238E27FC236}">
                <a16:creationId xmlns:a16="http://schemas.microsoft.com/office/drawing/2014/main" id="{76A620B8-0F1B-4A42-AC4A-6B8704C3E179}"/>
              </a:ext>
            </a:extLst>
          </p:cNvPr>
          <p:cNvSpPr/>
          <p:nvPr/>
        </p:nvSpPr>
        <p:spPr>
          <a:xfrm>
            <a:off x="6103449" y="1204913"/>
            <a:ext cx="5140404" cy="2139047"/>
          </a:xfrm>
          <a:prstGeom prst="rect">
            <a:avLst/>
          </a:prstGeom>
        </p:spPr>
        <p:txBody>
          <a:bodyPr wrap="square">
            <a:spAutoFit/>
          </a:bodyPr>
          <a:lstStyle/>
          <a:p>
            <a:pPr>
              <a:spcBef>
                <a:spcPts val="1000"/>
              </a:spcBef>
              <a:tabLst>
                <a:tab pos="540385" algn="l"/>
              </a:tabLst>
            </a:pPr>
            <a:r>
              <a:rPr lang="en-GB" sz="1200" b="1" dirty="0">
                <a:latin typeface="+mj-lt"/>
                <a:ea typeface="Times New Roman" panose="02020603050405020304" pitchFamily="18" charset="0"/>
                <a:cs typeface="Times New Roman" panose="02020603050405020304" pitchFamily="18" charset="0"/>
              </a:rPr>
              <a:t>Questions asked:</a:t>
            </a:r>
          </a:p>
          <a:p>
            <a:pPr>
              <a:spcBef>
                <a:spcPts val="1000"/>
              </a:spcBef>
              <a:tabLst>
                <a:tab pos="540385" algn="l"/>
              </a:tabLst>
            </a:pPr>
            <a:r>
              <a:rPr lang="en-GB" sz="1200" i="1" dirty="0">
                <a:latin typeface="+mj-lt"/>
                <a:ea typeface="Times New Roman" panose="02020603050405020304" pitchFamily="18" charset="0"/>
                <a:cs typeface="Times New Roman" panose="02020603050405020304" pitchFamily="18" charset="0"/>
              </a:rPr>
              <a:t>Q1 Thinking back to 2019 and working patterns prior to COVID-19, approximately what proportion of your company’s workforce worked remotely or in a hybrid way?</a:t>
            </a:r>
          </a:p>
          <a:p>
            <a:pPr>
              <a:spcBef>
                <a:spcPts val="1000"/>
              </a:spcBef>
              <a:tabLst>
                <a:tab pos="540385" algn="l"/>
              </a:tabLst>
            </a:pPr>
            <a:r>
              <a:rPr lang="en-GB" sz="1200" i="1" dirty="0">
                <a:latin typeface="+mj-lt"/>
                <a:ea typeface="Times New Roman" panose="02020603050405020304" pitchFamily="18" charset="0"/>
                <a:cs typeface="Times New Roman" panose="02020603050405020304" pitchFamily="18" charset="0"/>
              </a:rPr>
              <a:t>Q2. And approximately what proportion of your company’s workforce </a:t>
            </a:r>
            <a:r>
              <a:rPr lang="en-GB" sz="1200" i="1" u="sng" dirty="0">
                <a:latin typeface="+mj-lt"/>
                <a:ea typeface="Times New Roman" panose="02020603050405020304" pitchFamily="18" charset="0"/>
                <a:cs typeface="Times New Roman" panose="02020603050405020304" pitchFamily="18" charset="0"/>
              </a:rPr>
              <a:t>currently</a:t>
            </a:r>
            <a:r>
              <a:rPr lang="en-GB" sz="1200" i="1" dirty="0">
                <a:latin typeface="+mj-lt"/>
                <a:ea typeface="Times New Roman" panose="02020603050405020304" pitchFamily="18" charset="0"/>
                <a:cs typeface="Times New Roman" panose="02020603050405020304" pitchFamily="18" charset="0"/>
              </a:rPr>
              <a:t> works remotely or in a hybrid way?</a:t>
            </a:r>
          </a:p>
          <a:p>
            <a:pPr>
              <a:spcBef>
                <a:spcPts val="1000"/>
              </a:spcBef>
              <a:tabLst>
                <a:tab pos="540385" algn="l"/>
              </a:tabLst>
            </a:pPr>
            <a:r>
              <a:rPr lang="en-GB" sz="1200" i="1" dirty="0">
                <a:latin typeface="+mj-lt"/>
                <a:ea typeface="Times New Roman" panose="02020603050405020304" pitchFamily="18" charset="0"/>
                <a:cs typeface="Times New Roman" panose="02020603050405020304" pitchFamily="18" charset="0"/>
              </a:rPr>
              <a:t>Q3. And thinking ahead to the end of 2021, approximately what proportion of your company’s workforce to you expect to be working remotely or in a hybrid way?</a:t>
            </a:r>
          </a:p>
        </p:txBody>
      </p:sp>
    </p:spTree>
    <p:extLst>
      <p:ext uri="{BB962C8B-B14F-4D97-AF65-F5344CB8AC3E}">
        <p14:creationId xmlns:p14="http://schemas.microsoft.com/office/powerpoint/2010/main" val="1986376641"/>
      </p:ext>
    </p:extLst>
  </p:cSld>
  <p:clrMapOvr>
    <a:masterClrMapping/>
  </p:clrMapOvr>
</p:sld>
</file>

<file path=ppt/theme/theme1.xml><?xml version="1.0" encoding="utf-8"?>
<a:theme xmlns:a="http://schemas.openxmlformats.org/drawingml/2006/main" name="1_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200" dirty="0" err="1" smtClean="0">
            <a:solidFill>
              <a:schemeClr val="tx1"/>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n w="0"/>
            <a:solidFill>
              <a:schemeClr val="tx1"/>
            </a:solidFill>
            <a:effectLst>
              <a:outerShdw blurRad="38100" dist="19050" dir="2700000" algn="tl" rotWithShape="0">
                <a:schemeClr val="dk1">
                  <a:alpha val="40000"/>
                </a:schemeClr>
              </a:outerShdw>
            </a:effectLst>
            <a:latin typeface="Calibri" panose="020F0502020204030204" pitchFamily="34" charset="0"/>
            <a:ea typeface="Verdana" charset="0"/>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200" dirty="0" err="1" smtClean="0">
            <a:solidFill>
              <a:schemeClr val="tx1"/>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16117</TotalTime>
  <Words>885</Words>
  <Application>Microsoft Office PowerPoint</Application>
  <PresentationFormat>Widescreen</PresentationFormat>
  <Paragraphs>98</Paragraphs>
  <Slides>7</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vt:i4>
      </vt:variant>
    </vt:vector>
  </HeadingPairs>
  <TitlesOfParts>
    <vt:vector size="11" baseType="lpstr">
      <vt:lpstr>Arial</vt:lpstr>
      <vt:lpstr>Calibri</vt:lpstr>
      <vt:lpstr>1_Office Theme</vt:lpstr>
      <vt:lpstr>Office Theme</vt:lpstr>
      <vt:lpstr>PowerPoint Presentation</vt:lpstr>
      <vt:lpstr>Introduction</vt:lpstr>
      <vt:lpstr>Key Findings</vt:lpstr>
      <vt:lpstr>In London, &gt; 90% of business leaders expect to have some employees working remotely or ‘hybrid’ at the end of 2021 – on average, 45% of their workforce. </vt:lpstr>
      <vt:lpstr>The extent to which growth in remote / hybrid working will be maintained ‘post pandemic’ will vary across verticals – with greatest residual growth in service sectors.</vt:lpstr>
      <vt:lpstr>Mature companies of 20+ years’ standing will be the greatest contributors to residual growth in remote / hybrid working.</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Roger Binks</cp:lastModifiedBy>
  <cp:revision>1529</cp:revision>
  <cp:lastPrinted>2018-10-11T10:27:24Z</cp:lastPrinted>
  <dcterms:created xsi:type="dcterms:W3CDTF">2015-04-13T07:09:46Z</dcterms:created>
  <dcterms:modified xsi:type="dcterms:W3CDTF">2021-06-28T07:53:30Z</dcterms:modified>
</cp:coreProperties>
</file>